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59" r:id="rId7"/>
    <p:sldId id="260" r:id="rId8"/>
    <p:sldId id="262" r:id="rId9"/>
    <p:sldId id="264" r:id="rId10"/>
    <p:sldId id="266" r:id="rId11"/>
    <p:sldId id="267" r:id="rId12"/>
    <p:sldId id="268" r:id="rId13"/>
    <p:sldId id="269" r:id="rId14"/>
    <p:sldId id="270" r:id="rId15"/>
    <p:sldId id="301" r:id="rId16"/>
    <p:sldId id="272" r:id="rId17"/>
    <p:sldId id="274" r:id="rId18"/>
    <p:sldId id="276" r:id="rId19"/>
    <p:sldId id="278" r:id="rId20"/>
    <p:sldId id="280" r:id="rId21"/>
    <p:sldId id="282" r:id="rId22"/>
    <p:sldId id="284" r:id="rId23"/>
    <p:sldId id="286" r:id="rId24"/>
    <p:sldId id="288" r:id="rId25"/>
    <p:sldId id="302" r:id="rId26"/>
    <p:sldId id="290" r:id="rId27"/>
    <p:sldId id="291" r:id="rId28"/>
    <p:sldId id="296" r:id="rId29"/>
    <p:sldId id="292" r:id="rId30"/>
    <p:sldId id="299" r:id="rId31"/>
    <p:sldId id="300" r:id="rId32"/>
    <p:sldId id="261" r:id="rId33"/>
    <p:sldId id="294" r:id="rId34"/>
    <p:sldId id="295" r:id="rId35"/>
    <p:sldId id="304" r:id="rId36"/>
    <p:sldId id="305" r:id="rId37"/>
    <p:sldId id="306" r:id="rId38"/>
  </p:sldIdLst>
  <p:sldSz cx="9144000" cy="5143500" type="screen16x9"/>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B4FB4-5ED9-44E4-877C-F299C0FAB700}" v="22" dt="2024-01-17T14:12:00.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Moeller-Younger" userId="d1f1389c-0ee8-47b2-ad06-c6f4e8c60f8d" providerId="ADAL" clId="{06BB4FB4-5ED9-44E4-877C-F299C0FAB700}"/>
    <pc:docChg chg="undo custSel addSld delSld modSld">
      <pc:chgData name="Elena Moeller-Younger" userId="d1f1389c-0ee8-47b2-ad06-c6f4e8c60f8d" providerId="ADAL" clId="{06BB4FB4-5ED9-44E4-877C-F299C0FAB700}" dt="2024-01-17T14:12:24.652" v="741" actId="478"/>
      <pc:docMkLst>
        <pc:docMk/>
      </pc:docMkLst>
      <pc:sldChg chg="addSp modSp add del mod">
        <pc:chgData name="Elena Moeller-Younger" userId="d1f1389c-0ee8-47b2-ad06-c6f4e8c60f8d" providerId="ADAL" clId="{06BB4FB4-5ED9-44E4-877C-F299C0FAB700}" dt="2024-01-11T23:03:52.649" v="447" actId="2696"/>
        <pc:sldMkLst>
          <pc:docMk/>
          <pc:sldMk cId="0" sldId="257"/>
        </pc:sldMkLst>
        <pc:spChg chg="add mod">
          <ac:chgData name="Elena Moeller-Younger" userId="d1f1389c-0ee8-47b2-ad06-c6f4e8c60f8d" providerId="ADAL" clId="{06BB4FB4-5ED9-44E4-877C-F299C0FAB700}" dt="2024-01-11T20:02:54.787" v="425" actId="20577"/>
          <ac:spMkLst>
            <pc:docMk/>
            <pc:sldMk cId="0" sldId="257"/>
            <ac:spMk id="2" creationId="{D8AE0EC9-D156-CDCC-6AAB-E51D44E02B73}"/>
          </ac:spMkLst>
        </pc:spChg>
        <pc:graphicFrameChg chg="mod modGraphic">
          <ac:chgData name="Elena Moeller-Younger" userId="d1f1389c-0ee8-47b2-ad06-c6f4e8c60f8d" providerId="ADAL" clId="{06BB4FB4-5ED9-44E4-877C-F299C0FAB700}" dt="2024-01-11T20:04:09.813" v="445" actId="14100"/>
          <ac:graphicFrameMkLst>
            <pc:docMk/>
            <pc:sldMk cId="0" sldId="257"/>
            <ac:graphicFrameMk id="6" creationId="{82D3B9D8-35D2-A98B-8D00-754258A922A6}"/>
          </ac:graphicFrameMkLst>
        </pc:graphicFrameChg>
        <pc:graphicFrameChg chg="mod modGraphic">
          <ac:chgData name="Elena Moeller-Younger" userId="d1f1389c-0ee8-47b2-ad06-c6f4e8c60f8d" providerId="ADAL" clId="{06BB4FB4-5ED9-44E4-877C-F299C0FAB700}" dt="2024-01-11T20:04:05.167" v="443" actId="1076"/>
          <ac:graphicFrameMkLst>
            <pc:docMk/>
            <pc:sldMk cId="0" sldId="257"/>
            <ac:graphicFrameMk id="15" creationId="{26FA7F84-DEF5-7136-D45D-1FEA6125E6DA}"/>
          </ac:graphicFrameMkLst>
        </pc:graphicFrameChg>
      </pc:sldChg>
      <pc:sldChg chg="add">
        <pc:chgData name="Elena Moeller-Younger" userId="d1f1389c-0ee8-47b2-ad06-c6f4e8c60f8d" providerId="ADAL" clId="{06BB4FB4-5ED9-44E4-877C-F299C0FAB700}" dt="2024-01-11T23:03:45.050" v="446"/>
        <pc:sldMkLst>
          <pc:docMk/>
          <pc:sldMk cId="2726306460" sldId="261"/>
        </pc:sldMkLst>
      </pc:sldChg>
      <pc:sldChg chg="addSp modSp mod">
        <pc:chgData name="Elena Moeller-Younger" userId="d1f1389c-0ee8-47b2-ad06-c6f4e8c60f8d" providerId="ADAL" clId="{06BB4FB4-5ED9-44E4-877C-F299C0FAB700}" dt="2024-01-11T19:42:35.431" v="373" actId="1076"/>
        <pc:sldMkLst>
          <pc:docMk/>
          <pc:sldMk cId="0" sldId="290"/>
        </pc:sldMkLst>
        <pc:spChg chg="add mod">
          <ac:chgData name="Elena Moeller-Younger" userId="d1f1389c-0ee8-47b2-ad06-c6f4e8c60f8d" providerId="ADAL" clId="{06BB4FB4-5ED9-44E4-877C-F299C0FAB700}" dt="2024-01-11T19:42:35.431" v="373" actId="1076"/>
          <ac:spMkLst>
            <pc:docMk/>
            <pc:sldMk cId="0" sldId="290"/>
            <ac:spMk id="4" creationId="{62303F79-07BE-5180-D03B-E6964D4A5A4A}"/>
          </ac:spMkLst>
        </pc:spChg>
      </pc:sldChg>
      <pc:sldChg chg="addSp modSp mod">
        <pc:chgData name="Elena Moeller-Younger" userId="d1f1389c-0ee8-47b2-ad06-c6f4e8c60f8d" providerId="ADAL" clId="{06BB4FB4-5ED9-44E4-877C-F299C0FAB700}" dt="2024-01-16T14:33:04.519" v="604" actId="14100"/>
        <pc:sldMkLst>
          <pc:docMk/>
          <pc:sldMk cId="0" sldId="291"/>
        </pc:sldMkLst>
        <pc:spChg chg="add mod">
          <ac:chgData name="Elena Moeller-Younger" userId="d1f1389c-0ee8-47b2-ad06-c6f4e8c60f8d" providerId="ADAL" clId="{06BB4FB4-5ED9-44E4-877C-F299C0FAB700}" dt="2024-01-16T14:33:01.013" v="603" actId="14100"/>
          <ac:spMkLst>
            <pc:docMk/>
            <pc:sldMk cId="0" sldId="291"/>
            <ac:spMk id="3" creationId="{8E655D39-81D5-E927-CBA0-1B8A0AC2F99F}"/>
          </ac:spMkLst>
        </pc:spChg>
        <pc:picChg chg="mod">
          <ac:chgData name="Elena Moeller-Younger" userId="d1f1389c-0ee8-47b2-ad06-c6f4e8c60f8d" providerId="ADAL" clId="{06BB4FB4-5ED9-44E4-877C-F299C0FAB700}" dt="2024-01-16T14:33:04.519" v="604" actId="14100"/>
          <ac:picMkLst>
            <pc:docMk/>
            <pc:sldMk cId="0" sldId="291"/>
            <ac:picMk id="6" creationId="{00000000-0000-0000-0000-000000000000}"/>
          </ac:picMkLst>
        </pc:picChg>
      </pc:sldChg>
      <pc:sldChg chg="modSp mod">
        <pc:chgData name="Elena Moeller-Younger" userId="d1f1389c-0ee8-47b2-ad06-c6f4e8c60f8d" providerId="ADAL" clId="{06BB4FB4-5ED9-44E4-877C-F299C0FAB700}" dt="2024-01-04T23:48:08.498" v="7" actId="14100"/>
        <pc:sldMkLst>
          <pc:docMk/>
          <pc:sldMk cId="0" sldId="294"/>
        </pc:sldMkLst>
        <pc:picChg chg="mod">
          <ac:chgData name="Elena Moeller-Younger" userId="d1f1389c-0ee8-47b2-ad06-c6f4e8c60f8d" providerId="ADAL" clId="{06BB4FB4-5ED9-44E4-877C-F299C0FAB700}" dt="2024-01-04T23:48:08.498" v="7" actId="14100"/>
          <ac:picMkLst>
            <pc:docMk/>
            <pc:sldMk cId="0" sldId="294"/>
            <ac:picMk id="6" creationId="{00000000-0000-0000-0000-000000000000}"/>
          </ac:picMkLst>
        </pc:picChg>
      </pc:sldChg>
      <pc:sldChg chg="addSp delSp modSp mod">
        <pc:chgData name="Elena Moeller-Younger" userId="d1f1389c-0ee8-47b2-ad06-c6f4e8c60f8d" providerId="ADAL" clId="{06BB4FB4-5ED9-44E4-877C-F299C0FAB700}" dt="2024-01-16T14:04:19.160" v="569" actId="1036"/>
        <pc:sldMkLst>
          <pc:docMk/>
          <pc:sldMk cId="0" sldId="295"/>
        </pc:sldMkLst>
        <pc:spChg chg="mod">
          <ac:chgData name="Elena Moeller-Younger" userId="d1f1389c-0ee8-47b2-ad06-c6f4e8c60f8d" providerId="ADAL" clId="{06BB4FB4-5ED9-44E4-877C-F299C0FAB700}" dt="2024-01-11T19:36:09.289" v="306" actId="1036"/>
          <ac:spMkLst>
            <pc:docMk/>
            <pc:sldMk cId="0" sldId="295"/>
            <ac:spMk id="2" creationId="{00000000-0000-0000-0000-000000000000}"/>
          </ac:spMkLst>
        </pc:spChg>
        <pc:spChg chg="del">
          <ac:chgData name="Elena Moeller-Younger" userId="d1f1389c-0ee8-47b2-ad06-c6f4e8c60f8d" providerId="ADAL" clId="{06BB4FB4-5ED9-44E4-877C-F299C0FAB700}" dt="2024-01-04T23:52:05.346" v="27" actId="478"/>
          <ac:spMkLst>
            <pc:docMk/>
            <pc:sldMk cId="0" sldId="295"/>
            <ac:spMk id="3" creationId="{00000000-0000-0000-0000-000000000000}"/>
          </ac:spMkLst>
        </pc:spChg>
        <pc:spChg chg="add mod">
          <ac:chgData name="Elena Moeller-Younger" userId="d1f1389c-0ee8-47b2-ad06-c6f4e8c60f8d" providerId="ADAL" clId="{06BB4FB4-5ED9-44E4-877C-F299C0FAB700}" dt="2024-01-11T19:40:46.369" v="350" actId="1076"/>
          <ac:spMkLst>
            <pc:docMk/>
            <pc:sldMk cId="0" sldId="295"/>
            <ac:spMk id="3" creationId="{4C60B526-A8E4-9D27-ECDD-A7F7ADF39796}"/>
          </ac:spMkLst>
        </pc:spChg>
        <pc:spChg chg="add mod">
          <ac:chgData name="Elena Moeller-Younger" userId="d1f1389c-0ee8-47b2-ad06-c6f4e8c60f8d" providerId="ADAL" clId="{06BB4FB4-5ED9-44E4-877C-F299C0FAB700}" dt="2024-01-16T14:03:59.457" v="544" actId="1035"/>
          <ac:spMkLst>
            <pc:docMk/>
            <pc:sldMk cId="0" sldId="295"/>
            <ac:spMk id="7" creationId="{57249C37-9A93-2047-2ADF-9A17F72BC423}"/>
          </ac:spMkLst>
        </pc:spChg>
        <pc:spChg chg="add mod">
          <ac:chgData name="Elena Moeller-Younger" userId="d1f1389c-0ee8-47b2-ad06-c6f4e8c60f8d" providerId="ADAL" clId="{06BB4FB4-5ED9-44E4-877C-F299C0FAB700}" dt="2024-01-16T14:03:59.457" v="544" actId="1035"/>
          <ac:spMkLst>
            <pc:docMk/>
            <pc:sldMk cId="0" sldId="295"/>
            <ac:spMk id="9" creationId="{490A581C-A237-91F8-09EA-4D04687B4611}"/>
          </ac:spMkLst>
        </pc:spChg>
        <pc:spChg chg="add mod">
          <ac:chgData name="Elena Moeller-Younger" userId="d1f1389c-0ee8-47b2-ad06-c6f4e8c60f8d" providerId="ADAL" clId="{06BB4FB4-5ED9-44E4-877C-F299C0FAB700}" dt="2024-01-16T14:03:59.457" v="544" actId="1035"/>
          <ac:spMkLst>
            <pc:docMk/>
            <pc:sldMk cId="0" sldId="295"/>
            <ac:spMk id="11" creationId="{B4496F4A-D51D-8C4F-1B79-D562E5BDDC85}"/>
          </ac:spMkLst>
        </pc:spChg>
        <pc:spChg chg="add mod">
          <ac:chgData name="Elena Moeller-Younger" userId="d1f1389c-0ee8-47b2-ad06-c6f4e8c60f8d" providerId="ADAL" clId="{06BB4FB4-5ED9-44E4-877C-F299C0FAB700}" dt="2024-01-16T14:03:59.457" v="544" actId="1035"/>
          <ac:spMkLst>
            <pc:docMk/>
            <pc:sldMk cId="0" sldId="295"/>
            <ac:spMk id="13" creationId="{AFD73936-7082-D63D-B08C-FAEF1D9D0F96}"/>
          </ac:spMkLst>
        </pc:spChg>
        <pc:spChg chg="add mod">
          <ac:chgData name="Elena Moeller-Younger" userId="d1f1389c-0ee8-47b2-ad06-c6f4e8c60f8d" providerId="ADAL" clId="{06BB4FB4-5ED9-44E4-877C-F299C0FAB700}" dt="2024-01-16T14:04:19.160" v="569" actId="1036"/>
          <ac:spMkLst>
            <pc:docMk/>
            <pc:sldMk cId="0" sldId="295"/>
            <ac:spMk id="15" creationId="{76C43662-A2A3-9DFD-8E94-4D7C80EA4CFF}"/>
          </ac:spMkLst>
        </pc:spChg>
        <pc:spChg chg="add mod">
          <ac:chgData name="Elena Moeller-Younger" userId="d1f1389c-0ee8-47b2-ad06-c6f4e8c60f8d" providerId="ADAL" clId="{06BB4FB4-5ED9-44E4-877C-F299C0FAB700}" dt="2024-01-16T14:04:19.160" v="569" actId="1036"/>
          <ac:spMkLst>
            <pc:docMk/>
            <pc:sldMk cId="0" sldId="295"/>
            <ac:spMk id="17" creationId="{30949787-9ED2-DD9B-3AC1-AFFC458D8129}"/>
          </ac:spMkLst>
        </pc:spChg>
        <pc:spChg chg="add del mod">
          <ac:chgData name="Elena Moeller-Younger" userId="d1f1389c-0ee8-47b2-ad06-c6f4e8c60f8d" providerId="ADAL" clId="{06BB4FB4-5ED9-44E4-877C-F299C0FAB700}" dt="2024-01-04T23:52:06.775" v="29" actId="478"/>
          <ac:spMkLst>
            <pc:docMk/>
            <pc:sldMk cId="0" sldId="295"/>
            <ac:spMk id="19" creationId="{B49624EB-96CF-2295-C197-AC36E9155325}"/>
          </ac:spMkLst>
        </pc:spChg>
        <pc:spChg chg="add mod">
          <ac:chgData name="Elena Moeller-Younger" userId="d1f1389c-0ee8-47b2-ad06-c6f4e8c60f8d" providerId="ADAL" clId="{06BB4FB4-5ED9-44E4-877C-F299C0FAB700}" dt="2024-01-16T14:03:59.457" v="544" actId="1035"/>
          <ac:spMkLst>
            <pc:docMk/>
            <pc:sldMk cId="0" sldId="295"/>
            <ac:spMk id="21" creationId="{8DC7E3BA-6AA2-D112-A434-0B4B93B7F89F}"/>
          </ac:spMkLst>
        </pc:spChg>
        <pc:spChg chg="add mod">
          <ac:chgData name="Elena Moeller-Younger" userId="d1f1389c-0ee8-47b2-ad06-c6f4e8c60f8d" providerId="ADAL" clId="{06BB4FB4-5ED9-44E4-877C-F299C0FAB700}" dt="2024-01-16T14:03:59.457" v="544" actId="1035"/>
          <ac:spMkLst>
            <pc:docMk/>
            <pc:sldMk cId="0" sldId="295"/>
            <ac:spMk id="23" creationId="{3AA10737-7D67-84CB-E2A8-D1E9C745857E}"/>
          </ac:spMkLst>
        </pc:spChg>
        <pc:spChg chg="add mod">
          <ac:chgData name="Elena Moeller-Younger" userId="d1f1389c-0ee8-47b2-ad06-c6f4e8c60f8d" providerId="ADAL" clId="{06BB4FB4-5ED9-44E4-877C-F299C0FAB700}" dt="2024-01-16T14:03:59.457" v="544" actId="1035"/>
          <ac:spMkLst>
            <pc:docMk/>
            <pc:sldMk cId="0" sldId="295"/>
            <ac:spMk id="25" creationId="{9AECA5BA-DA65-90F7-B5F0-3049C346989C}"/>
          </ac:spMkLst>
        </pc:spChg>
        <pc:spChg chg="add mod">
          <ac:chgData name="Elena Moeller-Younger" userId="d1f1389c-0ee8-47b2-ad06-c6f4e8c60f8d" providerId="ADAL" clId="{06BB4FB4-5ED9-44E4-877C-F299C0FAB700}" dt="2024-01-16T14:03:59.457" v="544" actId="1035"/>
          <ac:spMkLst>
            <pc:docMk/>
            <pc:sldMk cId="0" sldId="295"/>
            <ac:spMk id="27" creationId="{52088ECB-A834-AC0B-415B-277B9C21A570}"/>
          </ac:spMkLst>
        </pc:spChg>
        <pc:spChg chg="add mod">
          <ac:chgData name="Elena Moeller-Younger" userId="d1f1389c-0ee8-47b2-ad06-c6f4e8c60f8d" providerId="ADAL" clId="{06BB4FB4-5ED9-44E4-877C-F299C0FAB700}" dt="2024-01-16T14:03:59.457" v="544" actId="1035"/>
          <ac:spMkLst>
            <pc:docMk/>
            <pc:sldMk cId="0" sldId="295"/>
            <ac:spMk id="29" creationId="{48E1895E-62C0-FCF8-FF2F-CB3F735F9323}"/>
          </ac:spMkLst>
        </pc:spChg>
        <pc:spChg chg="add mod">
          <ac:chgData name="Elena Moeller-Younger" userId="d1f1389c-0ee8-47b2-ad06-c6f4e8c60f8d" providerId="ADAL" clId="{06BB4FB4-5ED9-44E4-877C-F299C0FAB700}" dt="2024-01-16T14:03:59.457" v="544" actId="1035"/>
          <ac:spMkLst>
            <pc:docMk/>
            <pc:sldMk cId="0" sldId="295"/>
            <ac:spMk id="31" creationId="{0413D334-69A4-3886-1072-F5DDE16D0DB4}"/>
          </ac:spMkLst>
        </pc:spChg>
        <pc:picChg chg="add del mod">
          <ac:chgData name="Elena Moeller-Younger" userId="d1f1389c-0ee8-47b2-ad06-c6f4e8c60f8d" providerId="ADAL" clId="{06BB4FB4-5ED9-44E4-877C-F299C0FAB700}" dt="2024-01-04T23:50:44.167" v="12" actId="478"/>
          <ac:picMkLst>
            <pc:docMk/>
            <pc:sldMk cId="0" sldId="295"/>
            <ac:picMk id="4" creationId="{1B59B064-3114-610F-D91B-3A19FE892676}"/>
          </ac:picMkLst>
        </pc:picChg>
        <pc:picChg chg="del">
          <ac:chgData name="Elena Moeller-Younger" userId="d1f1389c-0ee8-47b2-ad06-c6f4e8c60f8d" providerId="ADAL" clId="{06BB4FB4-5ED9-44E4-877C-F299C0FAB700}" dt="2024-01-04T23:50:04.504" v="8" actId="478"/>
          <ac:picMkLst>
            <pc:docMk/>
            <pc:sldMk cId="0" sldId="295"/>
            <ac:picMk id="6" creationId="{00000000-0000-0000-0000-000000000000}"/>
          </ac:picMkLst>
        </pc:picChg>
      </pc:sldChg>
      <pc:sldChg chg="addSp delSp modSp mod">
        <pc:chgData name="Elena Moeller-Younger" userId="d1f1389c-0ee8-47b2-ad06-c6f4e8c60f8d" providerId="ADAL" clId="{06BB4FB4-5ED9-44E4-877C-F299C0FAB700}" dt="2024-01-04T23:47:29.767" v="3" actId="1076"/>
        <pc:sldMkLst>
          <pc:docMk/>
          <pc:sldMk cId="583969461" sldId="296"/>
        </pc:sldMkLst>
        <pc:spChg chg="del">
          <ac:chgData name="Elena Moeller-Younger" userId="d1f1389c-0ee8-47b2-ad06-c6f4e8c60f8d" providerId="ADAL" clId="{06BB4FB4-5ED9-44E4-877C-F299C0FAB700}" dt="2024-01-04T23:47:22.580" v="1" actId="478"/>
          <ac:spMkLst>
            <pc:docMk/>
            <pc:sldMk cId="583969461" sldId="296"/>
            <ac:spMk id="5" creationId="{38171D8D-FAD7-038A-211D-2719C42D8B6C}"/>
          </ac:spMkLst>
        </pc:spChg>
        <pc:spChg chg="del">
          <ac:chgData name="Elena Moeller-Younger" userId="d1f1389c-0ee8-47b2-ad06-c6f4e8c60f8d" providerId="ADAL" clId="{06BB4FB4-5ED9-44E4-877C-F299C0FAB700}" dt="2024-01-04T23:47:18.432" v="0"/>
          <ac:spMkLst>
            <pc:docMk/>
            <pc:sldMk cId="583969461" sldId="296"/>
            <ac:spMk id="6" creationId="{A1C0F563-0FE4-2AF6-DCDC-80F44E544BD6}"/>
          </ac:spMkLst>
        </pc:spChg>
        <pc:spChg chg="add mod">
          <ac:chgData name="Elena Moeller-Younger" userId="d1f1389c-0ee8-47b2-ad06-c6f4e8c60f8d" providerId="ADAL" clId="{06BB4FB4-5ED9-44E4-877C-F299C0FAB700}" dt="2024-01-04T23:47:29.767" v="3" actId="1076"/>
          <ac:spMkLst>
            <pc:docMk/>
            <pc:sldMk cId="583969461" sldId="296"/>
            <ac:spMk id="7" creationId="{D0B1DBA0-E9AD-F640-73AB-FCFC7A1D2CDA}"/>
          </ac:spMkLst>
        </pc:spChg>
        <pc:spChg chg="add del mod">
          <ac:chgData name="Elena Moeller-Younger" userId="d1f1389c-0ee8-47b2-ad06-c6f4e8c60f8d" providerId="ADAL" clId="{06BB4FB4-5ED9-44E4-877C-F299C0FAB700}" dt="2024-01-04T23:47:23.902" v="2" actId="478"/>
          <ac:spMkLst>
            <pc:docMk/>
            <pc:sldMk cId="583969461" sldId="296"/>
            <ac:spMk id="9" creationId="{6692B7A5-2C65-D267-256C-4038E713CC31}"/>
          </ac:spMkLst>
        </pc:spChg>
      </pc:sldChg>
      <pc:sldChg chg="addSp delSp modSp new del mod modClrScheme chgLayout">
        <pc:chgData name="Elena Moeller-Younger" userId="d1f1389c-0ee8-47b2-ad06-c6f4e8c60f8d" providerId="ADAL" clId="{06BB4FB4-5ED9-44E4-877C-F299C0FAB700}" dt="2024-01-11T20:02:30.769" v="379" actId="2696"/>
        <pc:sldMkLst>
          <pc:docMk/>
          <pc:sldMk cId="1252540109" sldId="297"/>
        </pc:sldMkLst>
        <pc:spChg chg="del mod ord">
          <ac:chgData name="Elena Moeller-Younger" userId="d1f1389c-0ee8-47b2-ad06-c6f4e8c60f8d" providerId="ADAL" clId="{06BB4FB4-5ED9-44E4-877C-F299C0FAB700}" dt="2024-01-11T19:44:02.625" v="376" actId="700"/>
          <ac:spMkLst>
            <pc:docMk/>
            <pc:sldMk cId="1252540109" sldId="297"/>
            <ac:spMk id="2" creationId="{F0A3D5CB-3151-A0B1-71CA-E4E5BBCF1E09}"/>
          </ac:spMkLst>
        </pc:spChg>
        <pc:spChg chg="del mod ord">
          <ac:chgData name="Elena Moeller-Younger" userId="d1f1389c-0ee8-47b2-ad06-c6f4e8c60f8d" providerId="ADAL" clId="{06BB4FB4-5ED9-44E4-877C-F299C0FAB700}" dt="2024-01-11T19:44:02.625" v="376" actId="700"/>
          <ac:spMkLst>
            <pc:docMk/>
            <pc:sldMk cId="1252540109" sldId="297"/>
            <ac:spMk id="3" creationId="{F2639745-8954-63EB-CC4F-0F680F944FFB}"/>
          </ac:spMkLst>
        </pc:spChg>
        <pc:spChg chg="mod ord">
          <ac:chgData name="Elena Moeller-Younger" userId="d1f1389c-0ee8-47b2-ad06-c6f4e8c60f8d" providerId="ADAL" clId="{06BB4FB4-5ED9-44E4-877C-F299C0FAB700}" dt="2024-01-11T19:44:02.625" v="376" actId="700"/>
          <ac:spMkLst>
            <pc:docMk/>
            <pc:sldMk cId="1252540109" sldId="297"/>
            <ac:spMk id="4" creationId="{BCACF5EF-23A6-2795-E8B0-B8B9E8F8E3B5}"/>
          </ac:spMkLst>
        </pc:spChg>
        <pc:spChg chg="add mod ord">
          <ac:chgData name="Elena Moeller-Younger" userId="d1f1389c-0ee8-47b2-ad06-c6f4e8c60f8d" providerId="ADAL" clId="{06BB4FB4-5ED9-44E4-877C-F299C0FAB700}" dt="2024-01-11T19:44:02.625" v="376" actId="700"/>
          <ac:spMkLst>
            <pc:docMk/>
            <pc:sldMk cId="1252540109" sldId="297"/>
            <ac:spMk id="5" creationId="{691D8372-92ED-62AF-5907-1338F7939725}"/>
          </ac:spMkLst>
        </pc:spChg>
        <pc:spChg chg="add mod ord">
          <ac:chgData name="Elena Moeller-Younger" userId="d1f1389c-0ee8-47b2-ad06-c6f4e8c60f8d" providerId="ADAL" clId="{06BB4FB4-5ED9-44E4-877C-F299C0FAB700}" dt="2024-01-11T19:44:02.625" v="376" actId="700"/>
          <ac:spMkLst>
            <pc:docMk/>
            <pc:sldMk cId="1252540109" sldId="297"/>
            <ac:spMk id="6" creationId="{9408C7A0-7DD1-46B0-E41A-5F1489C5D1A2}"/>
          </ac:spMkLst>
        </pc:spChg>
        <pc:spChg chg="add mod ord">
          <ac:chgData name="Elena Moeller-Younger" userId="d1f1389c-0ee8-47b2-ad06-c6f4e8c60f8d" providerId="ADAL" clId="{06BB4FB4-5ED9-44E4-877C-F299C0FAB700}" dt="2024-01-11T19:44:02.657" v="377" actId="27636"/>
          <ac:spMkLst>
            <pc:docMk/>
            <pc:sldMk cId="1252540109" sldId="297"/>
            <ac:spMk id="7" creationId="{650BFAB0-2185-C541-D708-BB5050736451}"/>
          </ac:spMkLst>
        </pc:spChg>
      </pc:sldChg>
      <pc:sldChg chg="addSp delSp modSp add del mod">
        <pc:chgData name="Elena Moeller-Younger" userId="d1f1389c-0ee8-47b2-ad06-c6f4e8c60f8d" providerId="ADAL" clId="{06BB4FB4-5ED9-44E4-877C-F299C0FAB700}" dt="2024-01-11T23:03:52.649" v="447" actId="2696"/>
        <pc:sldMkLst>
          <pc:docMk/>
          <pc:sldMk cId="0" sldId="298"/>
        </pc:sldMkLst>
        <pc:spChg chg="del">
          <ac:chgData name="Elena Moeller-Younger" userId="d1f1389c-0ee8-47b2-ad06-c6f4e8c60f8d" providerId="ADAL" clId="{06BB4FB4-5ED9-44E4-877C-F299C0FAB700}" dt="2024-01-11T20:03:11.346" v="430" actId="478"/>
          <ac:spMkLst>
            <pc:docMk/>
            <pc:sldMk cId="0" sldId="298"/>
            <ac:spMk id="3" creationId="{00000000-0000-0000-0000-000000000000}"/>
          </ac:spMkLst>
        </pc:spChg>
        <pc:spChg chg="add del mod">
          <ac:chgData name="Elena Moeller-Younger" userId="d1f1389c-0ee8-47b2-ad06-c6f4e8c60f8d" providerId="ADAL" clId="{06BB4FB4-5ED9-44E4-877C-F299C0FAB700}" dt="2024-01-11T20:03:14.344" v="432" actId="478"/>
          <ac:spMkLst>
            <pc:docMk/>
            <pc:sldMk cId="0" sldId="298"/>
            <ac:spMk id="6" creationId="{ED9DC25A-4505-9B84-28A3-AA89BD368B0A}"/>
          </ac:spMkLst>
        </pc:spChg>
        <pc:graphicFrameChg chg="mod modGraphic">
          <ac:chgData name="Elena Moeller-Younger" userId="d1f1389c-0ee8-47b2-ad06-c6f4e8c60f8d" providerId="ADAL" clId="{06BB4FB4-5ED9-44E4-877C-F299C0FAB700}" dt="2024-01-11T20:03:42.308" v="438" actId="113"/>
          <ac:graphicFrameMkLst>
            <pc:docMk/>
            <pc:sldMk cId="0" sldId="298"/>
            <ac:graphicFrameMk id="4" creationId="{00000000-0000-0000-0000-000000000000}"/>
          </ac:graphicFrameMkLst>
        </pc:graphicFrameChg>
      </pc:sldChg>
      <pc:sldChg chg="addSp delSp modSp add mod">
        <pc:chgData name="Elena Moeller-Younger" userId="d1f1389c-0ee8-47b2-ad06-c6f4e8c60f8d" providerId="ADAL" clId="{06BB4FB4-5ED9-44E4-877C-F299C0FAB700}" dt="2024-01-11T23:05:39.466" v="532" actId="1076"/>
        <pc:sldMkLst>
          <pc:docMk/>
          <pc:sldMk cId="0" sldId="299"/>
        </pc:sldMkLst>
        <pc:spChg chg="mod">
          <ac:chgData name="Elena Moeller-Younger" userId="d1f1389c-0ee8-47b2-ad06-c6f4e8c60f8d" providerId="ADAL" clId="{06BB4FB4-5ED9-44E4-877C-F299C0FAB700}" dt="2024-01-11T23:05:39.466" v="532" actId="1076"/>
          <ac:spMkLst>
            <pc:docMk/>
            <pc:sldMk cId="0" sldId="299"/>
            <ac:spMk id="2" creationId="{00000000-0000-0000-0000-000000000000}"/>
          </ac:spMkLst>
        </pc:spChg>
        <pc:spChg chg="del">
          <ac:chgData name="Elena Moeller-Younger" userId="d1f1389c-0ee8-47b2-ad06-c6f4e8c60f8d" providerId="ADAL" clId="{06BB4FB4-5ED9-44E4-877C-F299C0FAB700}" dt="2024-01-11T23:05:28.933" v="529" actId="478"/>
          <ac:spMkLst>
            <pc:docMk/>
            <pc:sldMk cId="0" sldId="299"/>
            <ac:spMk id="3" creationId="{00000000-0000-0000-0000-000000000000}"/>
          </ac:spMkLst>
        </pc:spChg>
        <pc:spChg chg="add del mod">
          <ac:chgData name="Elena Moeller-Younger" userId="d1f1389c-0ee8-47b2-ad06-c6f4e8c60f8d" providerId="ADAL" clId="{06BB4FB4-5ED9-44E4-877C-F299C0FAB700}" dt="2024-01-11T23:04:48.510" v="487" actId="478"/>
          <ac:spMkLst>
            <pc:docMk/>
            <pc:sldMk cId="0" sldId="299"/>
            <ac:spMk id="5" creationId="{49BC9ED8-02DE-369B-713B-93E1E224CBD3}"/>
          </ac:spMkLst>
        </pc:spChg>
        <pc:spChg chg="add del mod">
          <ac:chgData name="Elena Moeller-Younger" userId="d1f1389c-0ee8-47b2-ad06-c6f4e8c60f8d" providerId="ADAL" clId="{06BB4FB4-5ED9-44E4-877C-F299C0FAB700}" dt="2024-01-11T23:05:32.722" v="531" actId="478"/>
          <ac:spMkLst>
            <pc:docMk/>
            <pc:sldMk cId="0" sldId="299"/>
            <ac:spMk id="7" creationId="{A44F86A5-AC21-B753-D836-A303311A13C9}"/>
          </ac:spMkLst>
        </pc:spChg>
      </pc:sldChg>
      <pc:sldChg chg="add">
        <pc:chgData name="Elena Moeller-Younger" userId="d1f1389c-0ee8-47b2-ad06-c6f4e8c60f8d" providerId="ADAL" clId="{06BB4FB4-5ED9-44E4-877C-F299C0FAB700}" dt="2024-01-11T23:03:45.050" v="446"/>
        <pc:sldMkLst>
          <pc:docMk/>
          <pc:sldMk cId="4266494876" sldId="300"/>
        </pc:sldMkLst>
      </pc:sldChg>
      <pc:sldChg chg="addSp delSp modSp new mod modClrScheme chgLayout">
        <pc:chgData name="Elena Moeller-Younger" userId="d1f1389c-0ee8-47b2-ad06-c6f4e8c60f8d" providerId="ADAL" clId="{06BB4FB4-5ED9-44E4-877C-F299C0FAB700}" dt="2024-01-16T14:26:42.012" v="583" actId="14734"/>
        <pc:sldMkLst>
          <pc:docMk/>
          <pc:sldMk cId="3506262569" sldId="301"/>
        </pc:sldMkLst>
        <pc:spChg chg="del mod ord">
          <ac:chgData name="Elena Moeller-Younger" userId="d1f1389c-0ee8-47b2-ad06-c6f4e8c60f8d" providerId="ADAL" clId="{06BB4FB4-5ED9-44E4-877C-F299C0FAB700}" dt="2024-01-16T14:25:11.140" v="571" actId="700"/>
          <ac:spMkLst>
            <pc:docMk/>
            <pc:sldMk cId="3506262569" sldId="301"/>
            <ac:spMk id="2" creationId="{4BCE987A-2C7F-6642-1A4E-CA8C984066A6}"/>
          </ac:spMkLst>
        </pc:spChg>
        <pc:spChg chg="del">
          <ac:chgData name="Elena Moeller-Younger" userId="d1f1389c-0ee8-47b2-ad06-c6f4e8c60f8d" providerId="ADAL" clId="{06BB4FB4-5ED9-44E4-877C-F299C0FAB700}" dt="2024-01-16T14:25:11.140" v="571" actId="700"/>
          <ac:spMkLst>
            <pc:docMk/>
            <pc:sldMk cId="3506262569" sldId="301"/>
            <ac:spMk id="3" creationId="{2743C5E9-A280-EBE6-380D-01B3DFDAD8D9}"/>
          </ac:spMkLst>
        </pc:spChg>
        <pc:spChg chg="mod ord">
          <ac:chgData name="Elena Moeller-Younger" userId="d1f1389c-0ee8-47b2-ad06-c6f4e8c60f8d" providerId="ADAL" clId="{06BB4FB4-5ED9-44E4-877C-F299C0FAB700}" dt="2024-01-16T14:25:11.140" v="571" actId="700"/>
          <ac:spMkLst>
            <pc:docMk/>
            <pc:sldMk cId="3506262569" sldId="301"/>
            <ac:spMk id="4" creationId="{7C4D7C4D-1171-AFC2-04E2-1B2E2EEEBC52}"/>
          </ac:spMkLst>
        </pc:spChg>
        <pc:spChg chg="add del mod ord">
          <ac:chgData name="Elena Moeller-Younger" userId="d1f1389c-0ee8-47b2-ad06-c6f4e8c60f8d" providerId="ADAL" clId="{06BB4FB4-5ED9-44E4-877C-F299C0FAB700}" dt="2024-01-16T14:25:18.372" v="573" actId="478"/>
          <ac:spMkLst>
            <pc:docMk/>
            <pc:sldMk cId="3506262569" sldId="301"/>
            <ac:spMk id="5" creationId="{3EDD1C71-D9CF-86DF-7EA1-25C27725A62E}"/>
          </ac:spMkLst>
        </pc:spChg>
        <pc:spChg chg="add del mod ord">
          <ac:chgData name="Elena Moeller-Younger" userId="d1f1389c-0ee8-47b2-ad06-c6f4e8c60f8d" providerId="ADAL" clId="{06BB4FB4-5ED9-44E4-877C-F299C0FAB700}" dt="2024-01-16T14:25:18.372" v="573" actId="478"/>
          <ac:spMkLst>
            <pc:docMk/>
            <pc:sldMk cId="3506262569" sldId="301"/>
            <ac:spMk id="6" creationId="{EDF3A5A5-59C0-DC3F-8FD1-E09A921EF9CD}"/>
          </ac:spMkLst>
        </pc:spChg>
        <pc:graphicFrameChg chg="add mod modGraphic">
          <ac:chgData name="Elena Moeller-Younger" userId="d1f1389c-0ee8-47b2-ad06-c6f4e8c60f8d" providerId="ADAL" clId="{06BB4FB4-5ED9-44E4-877C-F299C0FAB700}" dt="2024-01-16T14:26:42.012" v="583" actId="14734"/>
          <ac:graphicFrameMkLst>
            <pc:docMk/>
            <pc:sldMk cId="3506262569" sldId="301"/>
            <ac:graphicFrameMk id="7" creationId="{26E1F838-7763-965D-2998-86E0E06A210C}"/>
          </ac:graphicFrameMkLst>
        </pc:graphicFrameChg>
      </pc:sldChg>
      <pc:sldChg chg="addSp delSp modSp new mod modClrScheme chgLayout">
        <pc:chgData name="Elena Moeller-Younger" userId="d1f1389c-0ee8-47b2-ad06-c6f4e8c60f8d" providerId="ADAL" clId="{06BB4FB4-5ED9-44E4-877C-F299C0FAB700}" dt="2024-01-16T14:31:32.528" v="598" actId="14734"/>
        <pc:sldMkLst>
          <pc:docMk/>
          <pc:sldMk cId="194953337" sldId="302"/>
        </pc:sldMkLst>
        <pc:spChg chg="del mod ord">
          <ac:chgData name="Elena Moeller-Younger" userId="d1f1389c-0ee8-47b2-ad06-c6f4e8c60f8d" providerId="ADAL" clId="{06BB4FB4-5ED9-44E4-877C-F299C0FAB700}" dt="2024-01-16T14:30:42.361" v="585" actId="700"/>
          <ac:spMkLst>
            <pc:docMk/>
            <pc:sldMk cId="194953337" sldId="302"/>
            <ac:spMk id="2" creationId="{6B563380-397C-4135-2059-C7BC84F4AA74}"/>
          </ac:spMkLst>
        </pc:spChg>
        <pc:spChg chg="del">
          <ac:chgData name="Elena Moeller-Younger" userId="d1f1389c-0ee8-47b2-ad06-c6f4e8c60f8d" providerId="ADAL" clId="{06BB4FB4-5ED9-44E4-877C-F299C0FAB700}" dt="2024-01-16T14:30:42.361" v="585" actId="700"/>
          <ac:spMkLst>
            <pc:docMk/>
            <pc:sldMk cId="194953337" sldId="302"/>
            <ac:spMk id="3" creationId="{256CA97F-E38C-3D75-B1E4-915AB3FD9291}"/>
          </ac:spMkLst>
        </pc:spChg>
        <pc:spChg chg="del mod ord">
          <ac:chgData name="Elena Moeller-Younger" userId="d1f1389c-0ee8-47b2-ad06-c6f4e8c60f8d" providerId="ADAL" clId="{06BB4FB4-5ED9-44E4-877C-F299C0FAB700}" dt="2024-01-16T14:30:56.653" v="590" actId="478"/>
          <ac:spMkLst>
            <pc:docMk/>
            <pc:sldMk cId="194953337" sldId="302"/>
            <ac:spMk id="4" creationId="{F5336452-BB84-B981-2026-610DC1232E29}"/>
          </ac:spMkLst>
        </pc:spChg>
        <pc:spChg chg="add del mod ord">
          <ac:chgData name="Elena Moeller-Younger" userId="d1f1389c-0ee8-47b2-ad06-c6f4e8c60f8d" providerId="ADAL" clId="{06BB4FB4-5ED9-44E4-877C-F299C0FAB700}" dt="2024-01-16T14:30:45.883" v="587" actId="478"/>
          <ac:spMkLst>
            <pc:docMk/>
            <pc:sldMk cId="194953337" sldId="302"/>
            <ac:spMk id="5" creationId="{1F110BF3-F508-9240-F219-F556F8223915}"/>
          </ac:spMkLst>
        </pc:spChg>
        <pc:spChg chg="add del mod ord">
          <ac:chgData name="Elena Moeller-Younger" userId="d1f1389c-0ee8-47b2-ad06-c6f4e8c60f8d" providerId="ADAL" clId="{06BB4FB4-5ED9-44E4-877C-F299C0FAB700}" dt="2024-01-16T14:30:49.271" v="588" actId="478"/>
          <ac:spMkLst>
            <pc:docMk/>
            <pc:sldMk cId="194953337" sldId="302"/>
            <ac:spMk id="6" creationId="{B1491836-85A7-6B05-39F9-6E670B88B453}"/>
          </ac:spMkLst>
        </pc:spChg>
        <pc:graphicFrameChg chg="add mod modGraphic">
          <ac:chgData name="Elena Moeller-Younger" userId="d1f1389c-0ee8-47b2-ad06-c6f4e8c60f8d" providerId="ADAL" clId="{06BB4FB4-5ED9-44E4-877C-F299C0FAB700}" dt="2024-01-16T14:31:32.528" v="598" actId="14734"/>
          <ac:graphicFrameMkLst>
            <pc:docMk/>
            <pc:sldMk cId="194953337" sldId="302"/>
            <ac:graphicFrameMk id="7" creationId="{8BAC8BDD-9F7E-628C-F9AC-7B900DD555AC}"/>
          </ac:graphicFrameMkLst>
        </pc:graphicFrameChg>
      </pc:sldChg>
      <pc:sldChg chg="add del">
        <pc:chgData name="Elena Moeller-Younger" userId="d1f1389c-0ee8-47b2-ad06-c6f4e8c60f8d" providerId="ADAL" clId="{06BB4FB4-5ED9-44E4-877C-F299C0FAB700}" dt="2024-01-17T14:12:00.304" v="735"/>
        <pc:sldMkLst>
          <pc:docMk/>
          <pc:sldMk cId="1839540829" sldId="303"/>
        </pc:sldMkLst>
      </pc:sldChg>
      <pc:sldChg chg="addSp delSp modSp new del mod modClrScheme chgLayout">
        <pc:chgData name="Elena Moeller-Younger" userId="d1f1389c-0ee8-47b2-ad06-c6f4e8c60f8d" providerId="ADAL" clId="{06BB4FB4-5ED9-44E4-877C-F299C0FAB700}" dt="2024-01-17T12:33:56.463" v="610" actId="2696"/>
        <pc:sldMkLst>
          <pc:docMk/>
          <pc:sldMk cId="2967170409" sldId="303"/>
        </pc:sldMkLst>
        <pc:spChg chg="del mod ord">
          <ac:chgData name="Elena Moeller-Younger" userId="d1f1389c-0ee8-47b2-ad06-c6f4e8c60f8d" providerId="ADAL" clId="{06BB4FB4-5ED9-44E4-877C-F299C0FAB700}" dt="2024-01-16T14:36:07.677" v="606" actId="700"/>
          <ac:spMkLst>
            <pc:docMk/>
            <pc:sldMk cId="2967170409" sldId="303"/>
            <ac:spMk id="2" creationId="{55892B02-B982-FE82-A64A-3D7D8EDCBBBF}"/>
          </ac:spMkLst>
        </pc:spChg>
        <pc:spChg chg="del mod ord">
          <ac:chgData name="Elena Moeller-Younger" userId="d1f1389c-0ee8-47b2-ad06-c6f4e8c60f8d" providerId="ADAL" clId="{06BB4FB4-5ED9-44E4-877C-F299C0FAB700}" dt="2024-01-16T14:36:07.677" v="606" actId="700"/>
          <ac:spMkLst>
            <pc:docMk/>
            <pc:sldMk cId="2967170409" sldId="303"/>
            <ac:spMk id="3" creationId="{934416DB-2C9A-6502-D495-8179357A543D}"/>
          </ac:spMkLst>
        </pc:spChg>
        <pc:spChg chg="mod ord">
          <ac:chgData name="Elena Moeller-Younger" userId="d1f1389c-0ee8-47b2-ad06-c6f4e8c60f8d" providerId="ADAL" clId="{06BB4FB4-5ED9-44E4-877C-F299C0FAB700}" dt="2024-01-16T14:36:07.677" v="606" actId="700"/>
          <ac:spMkLst>
            <pc:docMk/>
            <pc:sldMk cId="2967170409" sldId="303"/>
            <ac:spMk id="4" creationId="{60529A15-190A-7F73-FA31-756D2053B1D7}"/>
          </ac:spMkLst>
        </pc:spChg>
        <pc:spChg chg="add mod ord">
          <ac:chgData name="Elena Moeller-Younger" userId="d1f1389c-0ee8-47b2-ad06-c6f4e8c60f8d" providerId="ADAL" clId="{06BB4FB4-5ED9-44E4-877C-F299C0FAB700}" dt="2024-01-16T14:36:07.677" v="606" actId="700"/>
          <ac:spMkLst>
            <pc:docMk/>
            <pc:sldMk cId="2967170409" sldId="303"/>
            <ac:spMk id="5" creationId="{A905A506-DEF3-F547-4E6C-6ECBDFF4E0CD}"/>
          </ac:spMkLst>
        </pc:spChg>
        <pc:spChg chg="add del mod ord">
          <ac:chgData name="Elena Moeller-Younger" userId="d1f1389c-0ee8-47b2-ad06-c6f4e8c60f8d" providerId="ADAL" clId="{06BB4FB4-5ED9-44E4-877C-F299C0FAB700}" dt="2024-01-16T14:36:09.110" v="608"/>
          <ac:spMkLst>
            <pc:docMk/>
            <pc:sldMk cId="2967170409" sldId="303"/>
            <ac:spMk id="6" creationId="{2FFF19C8-9783-D1F0-3443-1069572E2488}"/>
          </ac:spMkLst>
        </pc:spChg>
        <pc:spChg chg="add mod ord">
          <ac:chgData name="Elena Moeller-Younger" userId="d1f1389c-0ee8-47b2-ad06-c6f4e8c60f8d" providerId="ADAL" clId="{06BB4FB4-5ED9-44E4-877C-F299C0FAB700}" dt="2024-01-16T14:36:07.687" v="607" actId="27636"/>
          <ac:spMkLst>
            <pc:docMk/>
            <pc:sldMk cId="2967170409" sldId="303"/>
            <ac:spMk id="7" creationId="{040DBF04-99B1-06AA-680C-403649AD7FCF}"/>
          </ac:spMkLst>
        </pc:spChg>
        <pc:spChg chg="add mod">
          <ac:chgData name="Elena Moeller-Younger" userId="d1f1389c-0ee8-47b2-ad06-c6f4e8c60f8d" providerId="ADAL" clId="{06BB4FB4-5ED9-44E4-877C-F299C0FAB700}" dt="2024-01-16T14:36:09.110" v="608"/>
          <ac:spMkLst>
            <pc:docMk/>
            <pc:sldMk cId="2967170409" sldId="303"/>
            <ac:spMk id="8" creationId="{9DB43120-F33C-A8B4-0CF3-9A3B76C0FDD0}"/>
          </ac:spMkLst>
        </pc:spChg>
      </pc:sldChg>
      <pc:sldChg chg="modSp new mod">
        <pc:chgData name="Elena Moeller-Younger" userId="d1f1389c-0ee8-47b2-ad06-c6f4e8c60f8d" providerId="ADAL" clId="{06BB4FB4-5ED9-44E4-877C-F299C0FAB700}" dt="2024-01-17T12:35:09.683" v="638" actId="1076"/>
        <pc:sldMkLst>
          <pc:docMk/>
          <pc:sldMk cId="2737562176" sldId="304"/>
        </pc:sldMkLst>
        <pc:spChg chg="mod">
          <ac:chgData name="Elena Moeller-Younger" userId="d1f1389c-0ee8-47b2-ad06-c6f4e8c60f8d" providerId="ADAL" clId="{06BB4FB4-5ED9-44E4-877C-F299C0FAB700}" dt="2024-01-17T12:35:00.664" v="636" actId="1076"/>
          <ac:spMkLst>
            <pc:docMk/>
            <pc:sldMk cId="2737562176" sldId="304"/>
            <ac:spMk id="2" creationId="{8EA21642-C0E9-D169-BFDF-B3035A10D391}"/>
          </ac:spMkLst>
        </pc:spChg>
        <pc:spChg chg="mod">
          <ac:chgData name="Elena Moeller-Younger" userId="d1f1389c-0ee8-47b2-ad06-c6f4e8c60f8d" providerId="ADAL" clId="{06BB4FB4-5ED9-44E4-877C-F299C0FAB700}" dt="2024-01-17T12:35:09.683" v="638" actId="1076"/>
          <ac:spMkLst>
            <pc:docMk/>
            <pc:sldMk cId="2737562176" sldId="304"/>
            <ac:spMk id="3" creationId="{C268CBD7-380B-1DA0-B573-7EDAAE7FADC1}"/>
          </ac:spMkLst>
        </pc:spChg>
      </pc:sldChg>
      <pc:sldChg chg="addSp delSp modSp new mod modClrScheme chgLayout">
        <pc:chgData name="Elena Moeller-Younger" userId="d1f1389c-0ee8-47b2-ad06-c6f4e8c60f8d" providerId="ADAL" clId="{06BB4FB4-5ED9-44E4-877C-F299C0FAB700}" dt="2024-01-17T12:39:50.012" v="732" actId="14100"/>
        <pc:sldMkLst>
          <pc:docMk/>
          <pc:sldMk cId="1406123055" sldId="305"/>
        </pc:sldMkLst>
        <pc:spChg chg="del mod ord">
          <ac:chgData name="Elena Moeller-Younger" userId="d1f1389c-0ee8-47b2-ad06-c6f4e8c60f8d" providerId="ADAL" clId="{06BB4FB4-5ED9-44E4-877C-F299C0FAB700}" dt="2024-01-17T12:35:17.541" v="640" actId="700"/>
          <ac:spMkLst>
            <pc:docMk/>
            <pc:sldMk cId="1406123055" sldId="305"/>
            <ac:spMk id="2" creationId="{3DE3D38C-A969-FA2B-E8A2-C70A5A3779E9}"/>
          </ac:spMkLst>
        </pc:spChg>
        <pc:spChg chg="del">
          <ac:chgData name="Elena Moeller-Younger" userId="d1f1389c-0ee8-47b2-ad06-c6f4e8c60f8d" providerId="ADAL" clId="{06BB4FB4-5ED9-44E4-877C-F299C0FAB700}" dt="2024-01-17T12:35:17.541" v="640" actId="700"/>
          <ac:spMkLst>
            <pc:docMk/>
            <pc:sldMk cId="1406123055" sldId="305"/>
            <ac:spMk id="3" creationId="{64E0898D-8ADC-485F-2231-3F778C2B2C4E}"/>
          </ac:spMkLst>
        </pc:spChg>
        <pc:spChg chg="del mod ord">
          <ac:chgData name="Elena Moeller-Younger" userId="d1f1389c-0ee8-47b2-ad06-c6f4e8c60f8d" providerId="ADAL" clId="{06BB4FB4-5ED9-44E4-877C-F299C0FAB700}" dt="2024-01-17T12:37:00.655" v="653" actId="478"/>
          <ac:spMkLst>
            <pc:docMk/>
            <pc:sldMk cId="1406123055" sldId="305"/>
            <ac:spMk id="4" creationId="{E28AEC27-3566-7190-DEEB-DF4B8102E0D7}"/>
          </ac:spMkLst>
        </pc:spChg>
        <pc:spChg chg="add del mod ord">
          <ac:chgData name="Elena Moeller-Younger" userId="d1f1389c-0ee8-47b2-ad06-c6f4e8c60f8d" providerId="ADAL" clId="{06BB4FB4-5ED9-44E4-877C-F299C0FAB700}" dt="2024-01-17T12:36:48.989" v="648" actId="478"/>
          <ac:spMkLst>
            <pc:docMk/>
            <pc:sldMk cId="1406123055" sldId="305"/>
            <ac:spMk id="5" creationId="{DEFEBBBD-9187-5669-EC69-A651759BBA67}"/>
          </ac:spMkLst>
        </pc:spChg>
        <pc:spChg chg="add del mod ord">
          <ac:chgData name="Elena Moeller-Younger" userId="d1f1389c-0ee8-47b2-ad06-c6f4e8c60f8d" providerId="ADAL" clId="{06BB4FB4-5ED9-44E4-877C-F299C0FAB700}" dt="2024-01-17T12:36:38.774" v="641" actId="931"/>
          <ac:spMkLst>
            <pc:docMk/>
            <pc:sldMk cId="1406123055" sldId="305"/>
            <ac:spMk id="6" creationId="{364669D9-4BB3-0883-E283-6F0CCB8D718B}"/>
          </ac:spMkLst>
        </pc:spChg>
        <pc:picChg chg="add mod">
          <ac:chgData name="Elena Moeller-Younger" userId="d1f1389c-0ee8-47b2-ad06-c6f4e8c60f8d" providerId="ADAL" clId="{06BB4FB4-5ED9-44E4-877C-F299C0FAB700}" dt="2024-01-17T12:36:58.721" v="652" actId="14100"/>
          <ac:picMkLst>
            <pc:docMk/>
            <pc:sldMk cId="1406123055" sldId="305"/>
            <ac:picMk id="8" creationId="{5FDA563A-D1D0-EC24-4745-E89F90E0AFA2}"/>
          </ac:picMkLst>
        </pc:picChg>
        <pc:picChg chg="add mod">
          <ac:chgData name="Elena Moeller-Younger" userId="d1f1389c-0ee8-47b2-ad06-c6f4e8c60f8d" providerId="ADAL" clId="{06BB4FB4-5ED9-44E4-877C-F299C0FAB700}" dt="2024-01-17T12:39:31.917" v="728" actId="1076"/>
          <ac:picMkLst>
            <pc:docMk/>
            <pc:sldMk cId="1406123055" sldId="305"/>
            <ac:picMk id="10" creationId="{23437A39-A7A5-4F99-6AB7-99B7FC5AFBD5}"/>
          </ac:picMkLst>
        </pc:picChg>
        <pc:picChg chg="add mod">
          <ac:chgData name="Elena Moeller-Younger" userId="d1f1389c-0ee8-47b2-ad06-c6f4e8c60f8d" providerId="ADAL" clId="{06BB4FB4-5ED9-44E4-877C-F299C0FAB700}" dt="2024-01-17T12:39:28.411" v="727" actId="1076"/>
          <ac:picMkLst>
            <pc:docMk/>
            <pc:sldMk cId="1406123055" sldId="305"/>
            <ac:picMk id="12" creationId="{5B7313A5-1135-2394-07B8-B2777C147D29}"/>
          </ac:picMkLst>
        </pc:picChg>
        <pc:picChg chg="add mod">
          <ac:chgData name="Elena Moeller-Younger" userId="d1f1389c-0ee8-47b2-ad06-c6f4e8c60f8d" providerId="ADAL" clId="{06BB4FB4-5ED9-44E4-877C-F299C0FAB700}" dt="2024-01-17T12:39:41.466" v="730" actId="1076"/>
          <ac:picMkLst>
            <pc:docMk/>
            <pc:sldMk cId="1406123055" sldId="305"/>
            <ac:picMk id="14" creationId="{A3CCD5FC-4F10-FC53-CD65-0C59409442C1}"/>
          </ac:picMkLst>
        </pc:picChg>
        <pc:picChg chg="add mod">
          <ac:chgData name="Elena Moeller-Younger" userId="d1f1389c-0ee8-47b2-ad06-c6f4e8c60f8d" providerId="ADAL" clId="{06BB4FB4-5ED9-44E4-877C-F299C0FAB700}" dt="2024-01-17T12:39:48.162" v="731" actId="14100"/>
          <ac:picMkLst>
            <pc:docMk/>
            <pc:sldMk cId="1406123055" sldId="305"/>
            <ac:picMk id="16" creationId="{360B25C3-1D43-AC2A-F0B6-F233DC5FE205}"/>
          </ac:picMkLst>
        </pc:picChg>
        <pc:picChg chg="add mod">
          <ac:chgData name="Elena Moeller-Younger" userId="d1f1389c-0ee8-47b2-ad06-c6f4e8c60f8d" providerId="ADAL" clId="{06BB4FB4-5ED9-44E4-877C-F299C0FAB700}" dt="2024-01-17T12:39:50.012" v="732" actId="14100"/>
          <ac:picMkLst>
            <pc:docMk/>
            <pc:sldMk cId="1406123055" sldId="305"/>
            <ac:picMk id="18" creationId="{14DDB45B-0965-A170-1D66-ED14331F6EFB}"/>
          </ac:picMkLst>
        </pc:picChg>
      </pc:sldChg>
      <pc:sldChg chg="addSp delSp modSp new mod">
        <pc:chgData name="Elena Moeller-Younger" userId="d1f1389c-0ee8-47b2-ad06-c6f4e8c60f8d" providerId="ADAL" clId="{06BB4FB4-5ED9-44E4-877C-F299C0FAB700}" dt="2024-01-17T14:12:24.652" v="741" actId="478"/>
        <pc:sldMkLst>
          <pc:docMk/>
          <pc:sldMk cId="519265125" sldId="306"/>
        </pc:sldMkLst>
        <pc:spChg chg="del">
          <ac:chgData name="Elena Moeller-Younger" userId="d1f1389c-0ee8-47b2-ad06-c6f4e8c60f8d" providerId="ADAL" clId="{06BB4FB4-5ED9-44E4-877C-F299C0FAB700}" dt="2024-01-17T14:12:20.254" v="739" actId="478"/>
          <ac:spMkLst>
            <pc:docMk/>
            <pc:sldMk cId="519265125" sldId="306"/>
            <ac:spMk id="2" creationId="{DF664B56-D8C6-37C7-FC5E-D2A708370F69}"/>
          </ac:spMkLst>
        </pc:spChg>
        <pc:spChg chg="del">
          <ac:chgData name="Elena Moeller-Younger" userId="d1f1389c-0ee8-47b2-ad06-c6f4e8c60f8d" providerId="ADAL" clId="{06BB4FB4-5ED9-44E4-877C-F299C0FAB700}" dt="2024-01-17T14:12:23.185" v="740" actId="478"/>
          <ac:spMkLst>
            <pc:docMk/>
            <pc:sldMk cId="519265125" sldId="306"/>
            <ac:spMk id="3" creationId="{F440A6A9-731A-A3F6-952A-EAF0A45E633A}"/>
          </ac:spMkLst>
        </pc:spChg>
        <pc:spChg chg="del">
          <ac:chgData name="Elena Moeller-Younger" userId="d1f1389c-0ee8-47b2-ad06-c6f4e8c60f8d" providerId="ADAL" clId="{06BB4FB4-5ED9-44E4-877C-F299C0FAB700}" dt="2024-01-17T14:12:24.652" v="741" actId="478"/>
          <ac:spMkLst>
            <pc:docMk/>
            <pc:sldMk cId="519265125" sldId="306"/>
            <ac:spMk id="5" creationId="{3066CBB0-B92C-5963-1A17-30BEC0907ED3}"/>
          </ac:spMkLst>
        </pc:spChg>
        <pc:picChg chg="add mod">
          <ac:chgData name="Elena Moeller-Younger" userId="d1f1389c-0ee8-47b2-ad06-c6f4e8c60f8d" providerId="ADAL" clId="{06BB4FB4-5ED9-44E4-877C-F299C0FAB700}" dt="2024-01-17T14:12:18.389" v="738" actId="1076"/>
          <ac:picMkLst>
            <pc:docMk/>
            <pc:sldMk cId="519265125" sldId="306"/>
            <ac:picMk id="7" creationId="{1A91157A-AF73-4228-BC7D-F245C5BFAC8E}"/>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9FC5-4D78-878C-80AEA7985F4F}"/>
              </c:ext>
            </c:extLst>
          </c:dPt>
          <c:dPt>
            <c:idx val="1"/>
            <c:invertIfNegative val="0"/>
            <c:bubble3D val="0"/>
            <c:spPr>
              <a:solidFill>
                <a:srgbClr val="507CB6"/>
              </a:solidFill>
              <a:ln w="0">
                <a:noFill/>
              </a:ln>
            </c:spPr>
            <c:extLst>
              <c:ext xmlns:c16="http://schemas.microsoft.com/office/drawing/2014/chart" uri="{C3380CC4-5D6E-409C-BE32-E72D297353CC}">
                <c16:uniqueId val="{00000003-9FC5-4D78-878C-80AEA7985F4F}"/>
              </c:ext>
            </c:extLst>
          </c:dPt>
          <c:dPt>
            <c:idx val="2"/>
            <c:invertIfNegative val="0"/>
            <c:bubble3D val="0"/>
            <c:spPr>
              <a:solidFill>
                <a:srgbClr val="F9BE00"/>
              </a:solidFill>
              <a:ln w="0">
                <a:noFill/>
              </a:ln>
            </c:spPr>
            <c:extLst>
              <c:ext xmlns:c16="http://schemas.microsoft.com/office/drawing/2014/chart" uri="{C3380CC4-5D6E-409C-BE32-E72D297353CC}">
                <c16:uniqueId val="{00000005-9FC5-4D78-878C-80AEA7985F4F}"/>
              </c:ext>
            </c:extLst>
          </c:dPt>
          <c:dPt>
            <c:idx val="3"/>
            <c:invertIfNegative val="0"/>
            <c:bubble3D val="0"/>
            <c:spPr>
              <a:solidFill>
                <a:srgbClr val="6BC8CD"/>
              </a:solidFill>
              <a:ln w="0">
                <a:noFill/>
              </a:ln>
            </c:spPr>
            <c:extLst>
              <c:ext xmlns:c16="http://schemas.microsoft.com/office/drawing/2014/chart" uri="{C3380CC4-5D6E-409C-BE32-E72D297353CC}">
                <c16:uniqueId val="{00000007-9FC5-4D78-878C-80AEA7985F4F}"/>
              </c:ext>
            </c:extLst>
          </c:dPt>
          <c:dPt>
            <c:idx val="4"/>
            <c:invertIfNegative val="0"/>
            <c:bubble3D val="0"/>
            <c:spPr>
              <a:solidFill>
                <a:srgbClr val="FF8B4F"/>
              </a:solidFill>
              <a:ln w="0">
                <a:noFill/>
              </a:ln>
            </c:spPr>
            <c:extLst>
              <c:ext xmlns:c16="http://schemas.microsoft.com/office/drawing/2014/chart" uri="{C3380CC4-5D6E-409C-BE32-E72D297353CC}">
                <c16:uniqueId val="{00000009-9FC5-4D78-878C-80AEA7985F4F}"/>
              </c:ext>
            </c:extLst>
          </c:dPt>
          <c:dPt>
            <c:idx val="5"/>
            <c:invertIfNegative val="0"/>
            <c:bubble3D val="0"/>
            <c:spPr>
              <a:solidFill>
                <a:srgbClr val="7D5E90"/>
              </a:solidFill>
              <a:ln w="0">
                <a:noFill/>
              </a:ln>
            </c:spPr>
            <c:extLst>
              <c:ext xmlns:c16="http://schemas.microsoft.com/office/drawing/2014/chart" uri="{C3380CC4-5D6E-409C-BE32-E72D297353CC}">
                <c16:uniqueId val="{0000000B-9FC5-4D78-878C-80AEA7985F4F}"/>
              </c:ext>
            </c:extLst>
          </c:dPt>
          <c:cat>
            <c:strRef>
              <c:f>Sheet1!$A$2:$A$7</c:f>
              <c:strCache>
                <c:ptCount val="6"/>
                <c:pt idx="0">
                  <c:v>Less than one year</c:v>
                </c:pt>
                <c:pt idx="1">
                  <c:v>Not Applicable</c:v>
                </c:pt>
                <c:pt idx="2">
                  <c:v>6-10 years</c:v>
                </c:pt>
                <c:pt idx="3">
                  <c:v>1-5 years</c:v>
                </c:pt>
                <c:pt idx="4">
                  <c:v>11-25 years</c:v>
                </c:pt>
                <c:pt idx="5">
                  <c:v>Over 25 years</c:v>
                </c:pt>
              </c:strCache>
            </c:strRef>
          </c:cat>
          <c:val>
            <c:numRef>
              <c:f>Sheet1!$B$2:$B$7</c:f>
              <c:numCache>
                <c:formatCode>0.00%</c:formatCode>
                <c:ptCount val="6"/>
                <c:pt idx="0">
                  <c:v>3.8199999999999998E-2</c:v>
                </c:pt>
                <c:pt idx="1">
                  <c:v>5.7299999999999997E-2</c:v>
                </c:pt>
                <c:pt idx="2">
                  <c:v>0.1051</c:v>
                </c:pt>
                <c:pt idx="3">
                  <c:v>0.10829999999999999</c:v>
                </c:pt>
                <c:pt idx="4">
                  <c:v>0.20699999999999999</c:v>
                </c:pt>
                <c:pt idx="5">
                  <c:v>0.48409999999999997</c:v>
                </c:pt>
              </c:numCache>
            </c:numRef>
          </c:val>
          <c:extLst>
            <c:ext xmlns:c16="http://schemas.microsoft.com/office/drawing/2014/chart" uri="{C3380CC4-5D6E-409C-BE32-E72D297353CC}">
              <c16:uniqueId val="{0000000C-9FC5-4D78-878C-80AEA7985F4F}"/>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0133-4C00-87E5-CFC7EFC88BD1}"/>
              </c:ext>
            </c:extLst>
          </c:dPt>
          <c:dPt>
            <c:idx val="1"/>
            <c:invertIfNegative val="0"/>
            <c:bubble3D val="0"/>
            <c:spPr>
              <a:solidFill>
                <a:srgbClr val="507CB6"/>
              </a:solidFill>
              <a:ln w="0">
                <a:noFill/>
              </a:ln>
            </c:spPr>
            <c:extLst>
              <c:ext xmlns:c16="http://schemas.microsoft.com/office/drawing/2014/chart" uri="{C3380CC4-5D6E-409C-BE32-E72D297353CC}">
                <c16:uniqueId val="{00000003-0133-4C00-87E5-CFC7EFC88BD1}"/>
              </c:ext>
            </c:extLst>
          </c:dPt>
          <c:dPt>
            <c:idx val="2"/>
            <c:invertIfNegative val="0"/>
            <c:bubble3D val="0"/>
            <c:spPr>
              <a:solidFill>
                <a:srgbClr val="F9BE00"/>
              </a:solidFill>
              <a:ln w="0">
                <a:noFill/>
              </a:ln>
            </c:spPr>
            <c:extLst>
              <c:ext xmlns:c16="http://schemas.microsoft.com/office/drawing/2014/chart" uri="{C3380CC4-5D6E-409C-BE32-E72D297353CC}">
                <c16:uniqueId val="{00000005-0133-4C00-87E5-CFC7EFC88BD1}"/>
              </c:ext>
            </c:extLst>
          </c:dPt>
          <c:dLbls>
            <c:numFmt formatCode="0.0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Very satisfied</c:v>
                </c:pt>
                <c:pt idx="1">
                  <c:v>Somewhat satisfied</c:v>
                </c:pt>
                <c:pt idx="2">
                  <c:v>Not satisfied</c:v>
                </c:pt>
              </c:strCache>
            </c:strRef>
          </c:cat>
          <c:val>
            <c:numRef>
              <c:f>Sheet1!$B$2:$B$4</c:f>
              <c:numCache>
                <c:formatCode>0.00%</c:formatCode>
                <c:ptCount val="3"/>
                <c:pt idx="0">
                  <c:v>0.32800000000000001</c:v>
                </c:pt>
                <c:pt idx="1">
                  <c:v>0.4904</c:v>
                </c:pt>
                <c:pt idx="2">
                  <c:v>0.18149999999999999</c:v>
                </c:pt>
              </c:numCache>
            </c:numRef>
          </c:val>
          <c:extLst>
            <c:ext xmlns:c16="http://schemas.microsoft.com/office/drawing/2014/chart" uri="{C3380CC4-5D6E-409C-BE32-E72D297353CC}">
              <c16:uniqueId val="{00000006-0133-4C00-87E5-CFC7EFC88BD1}"/>
            </c:ext>
          </c:extLst>
        </c:ser>
        <c:dLbls>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7D67-47C6-9A5B-157C7BA49499}"/>
              </c:ext>
            </c:extLst>
          </c:dPt>
          <c:dPt>
            <c:idx val="1"/>
            <c:invertIfNegative val="0"/>
            <c:bubble3D val="0"/>
            <c:spPr>
              <a:solidFill>
                <a:srgbClr val="507CB6"/>
              </a:solidFill>
              <a:ln w="0">
                <a:noFill/>
              </a:ln>
            </c:spPr>
            <c:extLst>
              <c:ext xmlns:c16="http://schemas.microsoft.com/office/drawing/2014/chart" uri="{C3380CC4-5D6E-409C-BE32-E72D297353CC}">
                <c16:uniqueId val="{00000003-7D67-47C6-9A5B-157C7BA49499}"/>
              </c:ext>
            </c:extLst>
          </c:dPt>
          <c:dLbls>
            <c:numFmt formatCode="0.0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Yes</c:v>
                </c:pt>
                <c:pt idx="1">
                  <c:v>No</c:v>
                </c:pt>
              </c:strCache>
            </c:strRef>
          </c:cat>
          <c:val>
            <c:numRef>
              <c:f>Sheet1!$B$2:$B$3</c:f>
              <c:numCache>
                <c:formatCode>0.00%</c:formatCode>
                <c:ptCount val="2"/>
                <c:pt idx="0">
                  <c:v>0.69430000000000003</c:v>
                </c:pt>
                <c:pt idx="1">
                  <c:v>0.30570000000000003</c:v>
                </c:pt>
              </c:numCache>
            </c:numRef>
          </c:val>
          <c:extLst>
            <c:ext xmlns:c16="http://schemas.microsoft.com/office/drawing/2014/chart" uri="{C3380CC4-5D6E-409C-BE32-E72D297353CC}">
              <c16:uniqueId val="{00000004-7D67-47C6-9A5B-157C7BA49499}"/>
            </c:ext>
          </c:extLst>
        </c:ser>
        <c:dLbls>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81E1-4916-8888-4C9BBE8C7134}"/>
              </c:ext>
            </c:extLst>
          </c:dPt>
          <c:dPt>
            <c:idx val="1"/>
            <c:invertIfNegative val="0"/>
            <c:bubble3D val="0"/>
            <c:spPr>
              <a:solidFill>
                <a:srgbClr val="507CB6"/>
              </a:solidFill>
              <a:ln w="0">
                <a:noFill/>
              </a:ln>
            </c:spPr>
            <c:extLst>
              <c:ext xmlns:c16="http://schemas.microsoft.com/office/drawing/2014/chart" uri="{C3380CC4-5D6E-409C-BE32-E72D297353CC}">
                <c16:uniqueId val="{00000003-81E1-4916-8888-4C9BBE8C7134}"/>
              </c:ext>
            </c:extLst>
          </c:dPt>
          <c:dPt>
            <c:idx val="2"/>
            <c:invertIfNegative val="0"/>
            <c:bubble3D val="0"/>
            <c:spPr>
              <a:solidFill>
                <a:srgbClr val="F9BE00"/>
              </a:solidFill>
              <a:ln w="0">
                <a:noFill/>
              </a:ln>
            </c:spPr>
            <c:extLst>
              <c:ext xmlns:c16="http://schemas.microsoft.com/office/drawing/2014/chart" uri="{C3380CC4-5D6E-409C-BE32-E72D297353CC}">
                <c16:uniqueId val="{00000005-81E1-4916-8888-4C9BBE8C7134}"/>
              </c:ext>
            </c:extLst>
          </c:dPt>
          <c:dPt>
            <c:idx val="3"/>
            <c:invertIfNegative val="0"/>
            <c:bubble3D val="0"/>
            <c:spPr>
              <a:solidFill>
                <a:srgbClr val="6BC8CD"/>
              </a:solidFill>
              <a:ln w="0">
                <a:noFill/>
              </a:ln>
            </c:spPr>
            <c:extLst>
              <c:ext xmlns:c16="http://schemas.microsoft.com/office/drawing/2014/chart" uri="{C3380CC4-5D6E-409C-BE32-E72D297353CC}">
                <c16:uniqueId val="{00000007-81E1-4916-8888-4C9BBE8C7134}"/>
              </c:ext>
            </c:extLst>
          </c:dPt>
          <c:dPt>
            <c:idx val="4"/>
            <c:invertIfNegative val="0"/>
            <c:bubble3D val="0"/>
            <c:spPr>
              <a:solidFill>
                <a:srgbClr val="FF8B4F"/>
              </a:solidFill>
              <a:ln w="0">
                <a:noFill/>
              </a:ln>
            </c:spPr>
            <c:extLst>
              <c:ext xmlns:c16="http://schemas.microsoft.com/office/drawing/2014/chart" uri="{C3380CC4-5D6E-409C-BE32-E72D297353CC}">
                <c16:uniqueId val="{00000009-81E1-4916-8888-4C9BBE8C7134}"/>
              </c:ext>
            </c:extLst>
          </c:dPt>
          <c:dLbls>
            <c:numFmt formatCode="0.0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Solar</c:v>
                </c:pt>
                <c:pt idx="1">
                  <c:v>Wind</c:v>
                </c:pt>
                <c:pt idx="2">
                  <c:v>Both</c:v>
                </c:pt>
                <c:pt idx="3">
                  <c:v>None</c:v>
                </c:pt>
                <c:pt idx="4">
                  <c:v>Other (please specify)</c:v>
                </c:pt>
              </c:strCache>
            </c:strRef>
          </c:cat>
          <c:val>
            <c:numRef>
              <c:f>Sheet1!$B$2:$B$6</c:f>
              <c:numCache>
                <c:formatCode>0.00%</c:formatCode>
                <c:ptCount val="5"/>
                <c:pt idx="0">
                  <c:v>0.2102</c:v>
                </c:pt>
                <c:pt idx="1">
                  <c:v>0.13220000000000001</c:v>
                </c:pt>
                <c:pt idx="2">
                  <c:v>0.54239999999999999</c:v>
                </c:pt>
                <c:pt idx="3">
                  <c:v>0.22370000000000001</c:v>
                </c:pt>
                <c:pt idx="4">
                  <c:v>9.1499999999999998E-2</c:v>
                </c:pt>
              </c:numCache>
            </c:numRef>
          </c:val>
          <c:extLst>
            <c:ext xmlns:c16="http://schemas.microsoft.com/office/drawing/2014/chart" uri="{C3380CC4-5D6E-409C-BE32-E72D297353CC}">
              <c16:uniqueId val="{0000000A-81E1-4916-8888-4C9BBE8C7134}"/>
            </c:ext>
          </c:extLst>
        </c:ser>
        <c:dLbls>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3074-44C5-89C2-888ECB262205}"/>
              </c:ext>
            </c:extLst>
          </c:dPt>
          <c:dPt>
            <c:idx val="1"/>
            <c:invertIfNegative val="0"/>
            <c:bubble3D val="0"/>
            <c:spPr>
              <a:solidFill>
                <a:srgbClr val="507CB6"/>
              </a:solidFill>
              <a:ln w="0">
                <a:noFill/>
              </a:ln>
            </c:spPr>
            <c:extLst>
              <c:ext xmlns:c16="http://schemas.microsoft.com/office/drawing/2014/chart" uri="{C3380CC4-5D6E-409C-BE32-E72D297353CC}">
                <c16:uniqueId val="{00000003-3074-44C5-89C2-888ECB262205}"/>
              </c:ext>
            </c:extLst>
          </c:dPt>
          <c:dPt>
            <c:idx val="2"/>
            <c:invertIfNegative val="0"/>
            <c:bubble3D val="0"/>
            <c:spPr>
              <a:solidFill>
                <a:srgbClr val="F9BE00"/>
              </a:solidFill>
              <a:ln w="0">
                <a:noFill/>
              </a:ln>
            </c:spPr>
            <c:extLst>
              <c:ext xmlns:c16="http://schemas.microsoft.com/office/drawing/2014/chart" uri="{C3380CC4-5D6E-409C-BE32-E72D297353CC}">
                <c16:uniqueId val="{00000005-3074-44C5-89C2-888ECB262205}"/>
              </c:ext>
            </c:extLst>
          </c:dPt>
          <c:dPt>
            <c:idx val="3"/>
            <c:invertIfNegative val="0"/>
            <c:bubble3D val="0"/>
            <c:spPr>
              <a:solidFill>
                <a:srgbClr val="6BC8CD"/>
              </a:solidFill>
              <a:ln w="0">
                <a:noFill/>
              </a:ln>
            </c:spPr>
            <c:extLst>
              <c:ext xmlns:c16="http://schemas.microsoft.com/office/drawing/2014/chart" uri="{C3380CC4-5D6E-409C-BE32-E72D297353CC}">
                <c16:uniqueId val="{00000007-3074-44C5-89C2-888ECB262205}"/>
              </c:ext>
            </c:extLst>
          </c:dPt>
          <c:dPt>
            <c:idx val="4"/>
            <c:invertIfNegative val="0"/>
            <c:bubble3D val="0"/>
            <c:spPr>
              <a:solidFill>
                <a:srgbClr val="FF8B4F"/>
              </a:solidFill>
              <a:ln w="0">
                <a:noFill/>
              </a:ln>
            </c:spPr>
            <c:extLst>
              <c:ext xmlns:c16="http://schemas.microsoft.com/office/drawing/2014/chart" uri="{C3380CC4-5D6E-409C-BE32-E72D297353CC}">
                <c16:uniqueId val="{00000009-3074-44C5-89C2-888ECB262205}"/>
              </c:ext>
            </c:extLst>
          </c:dPt>
          <c:dPt>
            <c:idx val="5"/>
            <c:invertIfNegative val="0"/>
            <c:bubble3D val="0"/>
            <c:spPr>
              <a:solidFill>
                <a:srgbClr val="7D5E90"/>
              </a:solidFill>
              <a:ln w="0">
                <a:noFill/>
              </a:ln>
            </c:spPr>
            <c:extLst>
              <c:ext xmlns:c16="http://schemas.microsoft.com/office/drawing/2014/chart" uri="{C3380CC4-5D6E-409C-BE32-E72D297353CC}">
                <c16:uniqueId val="{0000000B-3074-44C5-89C2-888ECB262205}"/>
              </c:ext>
            </c:extLst>
          </c:dPt>
          <c:dPt>
            <c:idx val="6"/>
            <c:invertIfNegative val="0"/>
            <c:bubble3D val="0"/>
            <c:spPr>
              <a:solidFill>
                <a:srgbClr val="D25F90"/>
              </a:solidFill>
              <a:ln w="0">
                <a:noFill/>
              </a:ln>
            </c:spPr>
            <c:extLst>
              <c:ext xmlns:c16="http://schemas.microsoft.com/office/drawing/2014/chart" uri="{C3380CC4-5D6E-409C-BE32-E72D297353CC}">
                <c16:uniqueId val="{0000000D-3074-44C5-89C2-888ECB262205}"/>
              </c:ext>
            </c:extLst>
          </c:dPt>
          <c:dPt>
            <c:idx val="7"/>
            <c:invertIfNegative val="0"/>
            <c:bubble3D val="0"/>
            <c:spPr>
              <a:solidFill>
                <a:srgbClr val="C7B879"/>
              </a:solidFill>
              <a:ln w="0">
                <a:noFill/>
              </a:ln>
            </c:spPr>
            <c:extLst>
              <c:ext xmlns:c16="http://schemas.microsoft.com/office/drawing/2014/chart" uri="{C3380CC4-5D6E-409C-BE32-E72D297353CC}">
                <c16:uniqueId val="{0000000F-3074-44C5-89C2-888ECB262205}"/>
              </c:ext>
            </c:extLst>
          </c:dPt>
          <c:dPt>
            <c:idx val="8"/>
            <c:invertIfNegative val="0"/>
            <c:bubble3D val="0"/>
            <c:spPr>
              <a:solidFill>
                <a:srgbClr val="DB4D5C"/>
              </a:solidFill>
              <a:ln w="0">
                <a:noFill/>
              </a:ln>
            </c:spPr>
            <c:extLst>
              <c:ext xmlns:c16="http://schemas.microsoft.com/office/drawing/2014/chart" uri="{C3380CC4-5D6E-409C-BE32-E72D297353CC}">
                <c16:uniqueId val="{00000011-3074-44C5-89C2-888ECB262205}"/>
              </c:ext>
            </c:extLst>
          </c:dPt>
          <c:dPt>
            <c:idx val="9"/>
            <c:invertIfNegative val="0"/>
            <c:bubble3D val="0"/>
            <c:spPr>
              <a:solidFill>
                <a:srgbClr val="768086"/>
              </a:solidFill>
              <a:ln w="0">
                <a:noFill/>
              </a:ln>
            </c:spPr>
            <c:extLst>
              <c:ext xmlns:c16="http://schemas.microsoft.com/office/drawing/2014/chart" uri="{C3380CC4-5D6E-409C-BE32-E72D297353CC}">
                <c16:uniqueId val="{00000013-3074-44C5-89C2-888ECB262205}"/>
              </c:ext>
            </c:extLst>
          </c:dPt>
          <c:dPt>
            <c:idx val="10"/>
            <c:invertIfNegative val="0"/>
            <c:bubble3D val="0"/>
            <c:spPr>
              <a:solidFill>
                <a:srgbClr val="00BF6F"/>
              </a:solidFill>
              <a:ln w="0">
                <a:noFill/>
              </a:ln>
            </c:spPr>
            <c:extLst>
              <c:ext xmlns:c16="http://schemas.microsoft.com/office/drawing/2014/chart" uri="{C3380CC4-5D6E-409C-BE32-E72D297353CC}">
                <c16:uniqueId val="{00000015-3074-44C5-89C2-888ECB262205}"/>
              </c:ext>
            </c:extLst>
          </c:dPt>
          <c:dPt>
            <c:idx val="11"/>
            <c:invertIfNegative val="0"/>
            <c:bubble3D val="0"/>
            <c:spPr>
              <a:solidFill>
                <a:srgbClr val="507CB6"/>
              </a:solidFill>
              <a:ln w="0">
                <a:noFill/>
              </a:ln>
            </c:spPr>
            <c:extLst>
              <c:ext xmlns:c16="http://schemas.microsoft.com/office/drawing/2014/chart" uri="{C3380CC4-5D6E-409C-BE32-E72D297353CC}">
                <c16:uniqueId val="{00000017-3074-44C5-89C2-888ECB262205}"/>
              </c:ext>
            </c:extLst>
          </c:dPt>
          <c:dPt>
            <c:idx val="12"/>
            <c:invertIfNegative val="0"/>
            <c:bubble3D val="0"/>
            <c:spPr>
              <a:solidFill>
                <a:srgbClr val="F9BE00"/>
              </a:solidFill>
              <a:ln w="0">
                <a:noFill/>
              </a:ln>
            </c:spPr>
            <c:extLst>
              <c:ext xmlns:c16="http://schemas.microsoft.com/office/drawing/2014/chart" uri="{C3380CC4-5D6E-409C-BE32-E72D297353CC}">
                <c16:uniqueId val="{00000019-3074-44C5-89C2-888ECB262205}"/>
              </c:ext>
            </c:extLst>
          </c:dPt>
          <c:dPt>
            <c:idx val="13"/>
            <c:invertIfNegative val="0"/>
            <c:bubble3D val="0"/>
            <c:spPr>
              <a:solidFill>
                <a:srgbClr val="6BC8CD"/>
              </a:solidFill>
              <a:ln w="0">
                <a:noFill/>
              </a:ln>
            </c:spPr>
            <c:extLst>
              <c:ext xmlns:c16="http://schemas.microsoft.com/office/drawing/2014/chart" uri="{C3380CC4-5D6E-409C-BE32-E72D297353CC}">
                <c16:uniqueId val="{0000001B-3074-44C5-89C2-888ECB262205}"/>
              </c:ext>
            </c:extLst>
          </c:dPt>
          <c:dPt>
            <c:idx val="14"/>
            <c:invertIfNegative val="0"/>
            <c:bubble3D val="0"/>
            <c:spPr>
              <a:solidFill>
                <a:srgbClr val="FF8B4F"/>
              </a:solidFill>
              <a:ln w="0">
                <a:noFill/>
              </a:ln>
            </c:spPr>
            <c:extLst>
              <c:ext xmlns:c16="http://schemas.microsoft.com/office/drawing/2014/chart" uri="{C3380CC4-5D6E-409C-BE32-E72D297353CC}">
                <c16:uniqueId val="{0000001D-3074-44C5-89C2-888ECB262205}"/>
              </c:ext>
            </c:extLst>
          </c:dPt>
          <c:dPt>
            <c:idx val="15"/>
            <c:invertIfNegative val="0"/>
            <c:bubble3D val="0"/>
            <c:spPr>
              <a:solidFill>
                <a:srgbClr val="7D5E90"/>
              </a:solidFill>
              <a:ln w="0">
                <a:noFill/>
              </a:ln>
            </c:spPr>
            <c:extLst>
              <c:ext xmlns:c16="http://schemas.microsoft.com/office/drawing/2014/chart" uri="{C3380CC4-5D6E-409C-BE32-E72D297353CC}">
                <c16:uniqueId val="{0000001F-3074-44C5-89C2-888ECB262205}"/>
              </c:ext>
            </c:extLst>
          </c:dPt>
          <c:dPt>
            <c:idx val="16"/>
            <c:invertIfNegative val="0"/>
            <c:bubble3D val="0"/>
            <c:spPr>
              <a:solidFill>
                <a:srgbClr val="D25F90"/>
              </a:solidFill>
              <a:ln w="0">
                <a:noFill/>
              </a:ln>
            </c:spPr>
            <c:extLst>
              <c:ext xmlns:c16="http://schemas.microsoft.com/office/drawing/2014/chart" uri="{C3380CC4-5D6E-409C-BE32-E72D297353CC}">
                <c16:uniqueId val="{00000021-3074-44C5-89C2-888ECB262205}"/>
              </c:ext>
            </c:extLst>
          </c:dPt>
          <c:dPt>
            <c:idx val="17"/>
            <c:invertIfNegative val="0"/>
            <c:bubble3D val="0"/>
            <c:spPr>
              <a:solidFill>
                <a:srgbClr val="C7B879"/>
              </a:solidFill>
              <a:ln w="0">
                <a:noFill/>
              </a:ln>
            </c:spPr>
            <c:extLst>
              <c:ext xmlns:c16="http://schemas.microsoft.com/office/drawing/2014/chart" uri="{C3380CC4-5D6E-409C-BE32-E72D297353CC}">
                <c16:uniqueId val="{00000023-3074-44C5-89C2-888ECB262205}"/>
              </c:ext>
            </c:extLst>
          </c:dPt>
          <c:dPt>
            <c:idx val="18"/>
            <c:invertIfNegative val="0"/>
            <c:bubble3D val="0"/>
            <c:spPr>
              <a:solidFill>
                <a:srgbClr val="DB4D5C"/>
              </a:solidFill>
              <a:ln w="0">
                <a:noFill/>
              </a:ln>
            </c:spPr>
            <c:extLst>
              <c:ext xmlns:c16="http://schemas.microsoft.com/office/drawing/2014/chart" uri="{C3380CC4-5D6E-409C-BE32-E72D297353CC}">
                <c16:uniqueId val="{00000025-3074-44C5-89C2-888ECB262205}"/>
              </c:ext>
            </c:extLst>
          </c:dPt>
          <c:dPt>
            <c:idx val="19"/>
            <c:invertIfNegative val="0"/>
            <c:bubble3D val="0"/>
            <c:spPr>
              <a:solidFill>
                <a:srgbClr val="768086"/>
              </a:solidFill>
              <a:ln w="0">
                <a:noFill/>
              </a:ln>
            </c:spPr>
            <c:extLst>
              <c:ext xmlns:c16="http://schemas.microsoft.com/office/drawing/2014/chart" uri="{C3380CC4-5D6E-409C-BE32-E72D297353CC}">
                <c16:uniqueId val="{00000027-3074-44C5-89C2-888ECB262205}"/>
              </c:ext>
            </c:extLst>
          </c:dPt>
          <c:dPt>
            <c:idx val="20"/>
            <c:invertIfNegative val="0"/>
            <c:bubble3D val="0"/>
            <c:spPr>
              <a:solidFill>
                <a:srgbClr val="00BF6F"/>
              </a:solidFill>
              <a:ln w="0">
                <a:noFill/>
              </a:ln>
            </c:spPr>
            <c:extLst>
              <c:ext xmlns:c16="http://schemas.microsoft.com/office/drawing/2014/chart" uri="{C3380CC4-5D6E-409C-BE32-E72D297353CC}">
                <c16:uniqueId val="{00000029-3074-44C5-89C2-888ECB262205}"/>
              </c:ext>
            </c:extLst>
          </c:dPt>
          <c:dPt>
            <c:idx val="21"/>
            <c:invertIfNegative val="0"/>
            <c:bubble3D val="0"/>
            <c:spPr>
              <a:solidFill>
                <a:srgbClr val="507CB6"/>
              </a:solidFill>
              <a:ln w="0">
                <a:noFill/>
              </a:ln>
            </c:spPr>
            <c:extLst>
              <c:ext xmlns:c16="http://schemas.microsoft.com/office/drawing/2014/chart" uri="{C3380CC4-5D6E-409C-BE32-E72D297353CC}">
                <c16:uniqueId val="{0000002B-3074-44C5-89C2-888ECB262205}"/>
              </c:ext>
            </c:extLst>
          </c:dPt>
          <c:dPt>
            <c:idx val="22"/>
            <c:invertIfNegative val="0"/>
            <c:bubble3D val="0"/>
            <c:spPr>
              <a:solidFill>
                <a:srgbClr val="F9BE00"/>
              </a:solidFill>
              <a:ln w="0">
                <a:noFill/>
              </a:ln>
            </c:spPr>
            <c:extLst>
              <c:ext xmlns:c16="http://schemas.microsoft.com/office/drawing/2014/chart" uri="{C3380CC4-5D6E-409C-BE32-E72D297353CC}">
                <c16:uniqueId val="{0000002D-3074-44C5-89C2-888ECB262205}"/>
              </c:ext>
            </c:extLst>
          </c:dPt>
          <c:dLbls>
            <c:numFmt formatCode="0.0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None of the above</c:v>
                </c:pt>
                <c:pt idx="1">
                  <c:v>City of Alma</c:v>
                </c:pt>
                <c:pt idx="2">
                  <c:v>City of St. Louis</c:v>
                </c:pt>
                <c:pt idx="3">
                  <c:v>City of Ithaca</c:v>
                </c:pt>
                <c:pt idx="4">
                  <c:v>Village of Breckenridge</c:v>
                </c:pt>
                <c:pt idx="5">
                  <c:v>Village of Ashley</c:v>
                </c:pt>
                <c:pt idx="6">
                  <c:v>Village of Perrinton</c:v>
                </c:pt>
                <c:pt idx="7">
                  <c:v>Arcada Township</c:v>
                </c:pt>
                <c:pt idx="8">
                  <c:v>Bethany Township</c:v>
                </c:pt>
                <c:pt idx="9">
                  <c:v>Elba Township</c:v>
                </c:pt>
                <c:pt idx="10">
                  <c:v>Emerson Township</c:v>
                </c:pt>
                <c:pt idx="11">
                  <c:v>Fulton Township</c:v>
                </c:pt>
                <c:pt idx="12">
                  <c:v>Hamilton Township</c:v>
                </c:pt>
                <c:pt idx="13">
                  <c:v>Lafayette Township</c:v>
                </c:pt>
                <c:pt idx="14">
                  <c:v>Newark Township</c:v>
                </c:pt>
                <c:pt idx="15">
                  <c:v>New Haven Township</c:v>
                </c:pt>
                <c:pt idx="16">
                  <c:v>North Shade Township</c:v>
                </c:pt>
                <c:pt idx="17">
                  <c:v>North Star Township</c:v>
                </c:pt>
                <c:pt idx="18">
                  <c:v>Pine River Township</c:v>
                </c:pt>
                <c:pt idx="19">
                  <c:v>Seville Township</c:v>
                </c:pt>
                <c:pt idx="20">
                  <c:v>Sumner Township</c:v>
                </c:pt>
                <c:pt idx="21">
                  <c:v>Washington Township</c:v>
                </c:pt>
                <c:pt idx="22">
                  <c:v>Wheeler Township</c:v>
                </c:pt>
              </c:strCache>
            </c:strRef>
          </c:cat>
          <c:val>
            <c:numRef>
              <c:f>Sheet1!$B$2:$B$24</c:f>
              <c:numCache>
                <c:formatCode>0.00%</c:formatCode>
                <c:ptCount val="23"/>
                <c:pt idx="0">
                  <c:v>0.31209999999999999</c:v>
                </c:pt>
                <c:pt idx="1">
                  <c:v>0.38219999999999998</c:v>
                </c:pt>
                <c:pt idx="2">
                  <c:v>0.31850000000000001</c:v>
                </c:pt>
                <c:pt idx="3">
                  <c:v>0.30890000000000001</c:v>
                </c:pt>
                <c:pt idx="4">
                  <c:v>0.23250000000000001</c:v>
                </c:pt>
                <c:pt idx="5">
                  <c:v>0.2102</c:v>
                </c:pt>
                <c:pt idx="6">
                  <c:v>0.18149999999999999</c:v>
                </c:pt>
                <c:pt idx="7">
                  <c:v>0.2006</c:v>
                </c:pt>
                <c:pt idx="8">
                  <c:v>0.19750000000000001</c:v>
                </c:pt>
                <c:pt idx="9">
                  <c:v>0.1847</c:v>
                </c:pt>
                <c:pt idx="10">
                  <c:v>0.18790000000000001</c:v>
                </c:pt>
                <c:pt idx="11">
                  <c:v>0.2102</c:v>
                </c:pt>
                <c:pt idx="12">
                  <c:v>0.1943</c:v>
                </c:pt>
                <c:pt idx="13">
                  <c:v>0.19109999999999999</c:v>
                </c:pt>
                <c:pt idx="14">
                  <c:v>0.18149999999999999</c:v>
                </c:pt>
                <c:pt idx="15">
                  <c:v>0.19109999999999999</c:v>
                </c:pt>
                <c:pt idx="16">
                  <c:v>0.17519999999999999</c:v>
                </c:pt>
                <c:pt idx="17">
                  <c:v>0.23250000000000001</c:v>
                </c:pt>
                <c:pt idx="18">
                  <c:v>0.25159999999999999</c:v>
                </c:pt>
                <c:pt idx="19">
                  <c:v>0.2006</c:v>
                </c:pt>
                <c:pt idx="20">
                  <c:v>0.23569999999999999</c:v>
                </c:pt>
                <c:pt idx="21">
                  <c:v>0.19109999999999999</c:v>
                </c:pt>
                <c:pt idx="22">
                  <c:v>0.2261</c:v>
                </c:pt>
              </c:numCache>
            </c:numRef>
          </c:val>
          <c:extLst>
            <c:ext xmlns:c16="http://schemas.microsoft.com/office/drawing/2014/chart" uri="{C3380CC4-5D6E-409C-BE32-E72D297353CC}">
              <c16:uniqueId val="{0000002E-3074-44C5-89C2-888ECB262205}"/>
            </c:ext>
          </c:extLst>
        </c:ser>
        <c:dLbls>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5502-41BC-A59D-F6636B6B26EC}"/>
              </c:ext>
            </c:extLst>
          </c:dPt>
          <c:dPt>
            <c:idx val="1"/>
            <c:invertIfNegative val="0"/>
            <c:bubble3D val="0"/>
            <c:spPr>
              <a:solidFill>
                <a:srgbClr val="507CB6"/>
              </a:solidFill>
              <a:ln w="0">
                <a:noFill/>
              </a:ln>
            </c:spPr>
            <c:extLst>
              <c:ext xmlns:c16="http://schemas.microsoft.com/office/drawing/2014/chart" uri="{C3380CC4-5D6E-409C-BE32-E72D297353CC}">
                <c16:uniqueId val="{00000003-5502-41BC-A59D-F6636B6B26EC}"/>
              </c:ext>
            </c:extLst>
          </c:dPt>
          <c:dPt>
            <c:idx val="2"/>
            <c:invertIfNegative val="0"/>
            <c:bubble3D val="0"/>
            <c:spPr>
              <a:solidFill>
                <a:srgbClr val="F9BE00"/>
              </a:solidFill>
              <a:ln w="0">
                <a:noFill/>
              </a:ln>
            </c:spPr>
            <c:extLst>
              <c:ext xmlns:c16="http://schemas.microsoft.com/office/drawing/2014/chart" uri="{C3380CC4-5D6E-409C-BE32-E72D297353CC}">
                <c16:uniqueId val="{00000005-5502-41BC-A59D-F6636B6B26EC}"/>
              </c:ext>
            </c:extLst>
          </c:dPt>
          <c:dPt>
            <c:idx val="3"/>
            <c:invertIfNegative val="0"/>
            <c:bubble3D val="0"/>
            <c:spPr>
              <a:solidFill>
                <a:srgbClr val="6BC8CD"/>
              </a:solidFill>
              <a:ln w="0">
                <a:noFill/>
              </a:ln>
            </c:spPr>
            <c:extLst>
              <c:ext xmlns:c16="http://schemas.microsoft.com/office/drawing/2014/chart" uri="{C3380CC4-5D6E-409C-BE32-E72D297353CC}">
                <c16:uniqueId val="{00000007-5502-41BC-A59D-F6636B6B26EC}"/>
              </c:ext>
            </c:extLst>
          </c:dPt>
          <c:dPt>
            <c:idx val="4"/>
            <c:invertIfNegative val="0"/>
            <c:bubble3D val="0"/>
            <c:spPr>
              <a:solidFill>
                <a:srgbClr val="FF8B4F"/>
              </a:solidFill>
              <a:ln w="0">
                <a:noFill/>
              </a:ln>
            </c:spPr>
            <c:extLst>
              <c:ext xmlns:c16="http://schemas.microsoft.com/office/drawing/2014/chart" uri="{C3380CC4-5D6E-409C-BE32-E72D297353CC}">
                <c16:uniqueId val="{00000009-5502-41BC-A59D-F6636B6B26EC}"/>
              </c:ext>
            </c:extLst>
          </c:dPt>
          <c:dPt>
            <c:idx val="5"/>
            <c:invertIfNegative val="0"/>
            <c:bubble3D val="0"/>
            <c:spPr>
              <a:solidFill>
                <a:srgbClr val="7D5E90"/>
              </a:solidFill>
              <a:ln w="0">
                <a:noFill/>
              </a:ln>
            </c:spPr>
            <c:extLst>
              <c:ext xmlns:c16="http://schemas.microsoft.com/office/drawing/2014/chart" uri="{C3380CC4-5D6E-409C-BE32-E72D297353CC}">
                <c16:uniqueId val="{0000000B-5502-41BC-A59D-F6636B6B26EC}"/>
              </c:ext>
            </c:extLst>
          </c:dPt>
          <c:dPt>
            <c:idx val="6"/>
            <c:invertIfNegative val="0"/>
            <c:bubble3D val="0"/>
            <c:spPr>
              <a:solidFill>
                <a:srgbClr val="D25F90"/>
              </a:solidFill>
              <a:ln w="0">
                <a:noFill/>
              </a:ln>
            </c:spPr>
            <c:extLst>
              <c:ext xmlns:c16="http://schemas.microsoft.com/office/drawing/2014/chart" uri="{C3380CC4-5D6E-409C-BE32-E72D297353CC}">
                <c16:uniqueId val="{0000000D-5502-41BC-A59D-F6636B6B26EC}"/>
              </c:ext>
            </c:extLst>
          </c:dPt>
          <c:dLbls>
            <c:numFmt formatCode="0.0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More in-county jobs</c:v>
                </c:pt>
                <c:pt idx="1">
                  <c:v>More tax revenues to help ease the residential tax burden</c:v>
                </c:pt>
                <c:pt idx="2">
                  <c:v>More retail stores</c:v>
                </c:pt>
                <c:pt idx="3">
                  <c:v>More tax revenues to help maintain current county services</c:v>
                </c:pt>
                <c:pt idx="4">
                  <c:v>More services</c:v>
                </c:pt>
                <c:pt idx="5">
                  <c:v>More tax revenues to help improve county services</c:v>
                </c:pt>
                <c:pt idx="6">
                  <c:v>Increase in population</c:v>
                </c:pt>
              </c:strCache>
            </c:strRef>
          </c:cat>
          <c:val>
            <c:numRef>
              <c:f>Sheet1!$B$2:$B$8</c:f>
              <c:numCache>
                <c:formatCode>0.00%</c:formatCode>
                <c:ptCount val="7"/>
                <c:pt idx="0">
                  <c:v>0.83120000000000005</c:v>
                </c:pt>
                <c:pt idx="1">
                  <c:v>0.57320000000000004</c:v>
                </c:pt>
                <c:pt idx="2">
                  <c:v>0.49680000000000002</c:v>
                </c:pt>
                <c:pt idx="3">
                  <c:v>0.45219999999999999</c:v>
                </c:pt>
                <c:pt idx="4">
                  <c:v>0.45540000000000003</c:v>
                </c:pt>
                <c:pt idx="5">
                  <c:v>0.43309999999999998</c:v>
                </c:pt>
                <c:pt idx="6">
                  <c:v>0.29299999999999998</c:v>
                </c:pt>
              </c:numCache>
            </c:numRef>
          </c:val>
          <c:extLst>
            <c:ext xmlns:c16="http://schemas.microsoft.com/office/drawing/2014/chart" uri="{C3380CC4-5D6E-409C-BE32-E72D297353CC}">
              <c16:uniqueId val="{0000000E-5502-41BC-A59D-F6636B6B26EC}"/>
            </c:ext>
          </c:extLst>
        </c:ser>
        <c:dLbls>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5A17-4171-BF03-845BB21BFC32}"/>
              </c:ext>
            </c:extLst>
          </c:dPt>
          <c:dPt>
            <c:idx val="1"/>
            <c:invertIfNegative val="0"/>
            <c:bubble3D val="0"/>
            <c:spPr>
              <a:solidFill>
                <a:srgbClr val="507CB6"/>
              </a:solidFill>
              <a:ln w="0">
                <a:noFill/>
              </a:ln>
            </c:spPr>
            <c:extLst>
              <c:ext xmlns:c16="http://schemas.microsoft.com/office/drawing/2014/chart" uri="{C3380CC4-5D6E-409C-BE32-E72D297353CC}">
                <c16:uniqueId val="{00000003-5A17-4171-BF03-845BB21BFC32}"/>
              </c:ext>
            </c:extLst>
          </c:dPt>
          <c:dPt>
            <c:idx val="2"/>
            <c:invertIfNegative val="0"/>
            <c:bubble3D val="0"/>
            <c:spPr>
              <a:solidFill>
                <a:srgbClr val="F9BE00"/>
              </a:solidFill>
              <a:ln w="0">
                <a:noFill/>
              </a:ln>
            </c:spPr>
            <c:extLst>
              <c:ext xmlns:c16="http://schemas.microsoft.com/office/drawing/2014/chart" uri="{C3380CC4-5D6E-409C-BE32-E72D297353CC}">
                <c16:uniqueId val="{00000005-5A17-4171-BF03-845BB21BFC32}"/>
              </c:ext>
            </c:extLst>
          </c:dPt>
          <c:dPt>
            <c:idx val="3"/>
            <c:invertIfNegative val="0"/>
            <c:bubble3D val="0"/>
            <c:spPr>
              <a:solidFill>
                <a:srgbClr val="6BC8CD"/>
              </a:solidFill>
              <a:ln w="0">
                <a:noFill/>
              </a:ln>
            </c:spPr>
            <c:extLst>
              <c:ext xmlns:c16="http://schemas.microsoft.com/office/drawing/2014/chart" uri="{C3380CC4-5D6E-409C-BE32-E72D297353CC}">
                <c16:uniqueId val="{00000007-5A17-4171-BF03-845BB21BFC32}"/>
              </c:ext>
            </c:extLst>
          </c:dPt>
          <c:dPt>
            <c:idx val="4"/>
            <c:invertIfNegative val="0"/>
            <c:bubble3D val="0"/>
            <c:spPr>
              <a:solidFill>
                <a:srgbClr val="FF8B4F"/>
              </a:solidFill>
              <a:ln w="0">
                <a:noFill/>
              </a:ln>
            </c:spPr>
            <c:extLst>
              <c:ext xmlns:c16="http://schemas.microsoft.com/office/drawing/2014/chart" uri="{C3380CC4-5D6E-409C-BE32-E72D297353CC}">
                <c16:uniqueId val="{00000009-5A17-4171-BF03-845BB21BFC32}"/>
              </c:ext>
            </c:extLst>
          </c:dPt>
          <c:dPt>
            <c:idx val="5"/>
            <c:invertIfNegative val="0"/>
            <c:bubble3D val="0"/>
            <c:spPr>
              <a:solidFill>
                <a:srgbClr val="7D5E90"/>
              </a:solidFill>
              <a:ln w="0">
                <a:noFill/>
              </a:ln>
            </c:spPr>
            <c:extLst>
              <c:ext xmlns:c16="http://schemas.microsoft.com/office/drawing/2014/chart" uri="{C3380CC4-5D6E-409C-BE32-E72D297353CC}">
                <c16:uniqueId val="{0000000B-5A17-4171-BF03-845BB21BFC32}"/>
              </c:ext>
            </c:extLst>
          </c:dPt>
          <c:dLbls>
            <c:numFmt formatCode="0.0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More automobile traffic</c:v>
                </c:pt>
                <c:pt idx="1">
                  <c:v>Changing the basic character of the region</c:v>
                </c:pt>
                <c:pt idx="2">
                  <c:v>More truck traffic</c:v>
                </c:pt>
                <c:pt idx="3">
                  <c:v>Damage to the environment</c:v>
                </c:pt>
                <c:pt idx="4">
                  <c:v>Disruption of neighborhoods</c:v>
                </c:pt>
                <c:pt idx="5">
                  <c:v>Loss of open space</c:v>
                </c:pt>
              </c:strCache>
            </c:strRef>
          </c:cat>
          <c:val>
            <c:numRef>
              <c:f>Sheet1!$B$2:$B$7</c:f>
              <c:numCache>
                <c:formatCode>0.00%</c:formatCode>
                <c:ptCount val="6"/>
                <c:pt idx="0">
                  <c:v>0.35670000000000002</c:v>
                </c:pt>
                <c:pt idx="1">
                  <c:v>0.26750000000000002</c:v>
                </c:pt>
                <c:pt idx="2">
                  <c:v>0.40760000000000002</c:v>
                </c:pt>
                <c:pt idx="3">
                  <c:v>0.37580000000000002</c:v>
                </c:pt>
                <c:pt idx="4">
                  <c:v>0.27710000000000001</c:v>
                </c:pt>
                <c:pt idx="5">
                  <c:v>0.38850000000000001</c:v>
                </c:pt>
              </c:numCache>
            </c:numRef>
          </c:val>
          <c:extLst>
            <c:ext xmlns:c16="http://schemas.microsoft.com/office/drawing/2014/chart" uri="{C3380CC4-5D6E-409C-BE32-E72D297353CC}">
              <c16:uniqueId val="{0000000C-5A17-4171-BF03-845BB21BFC32}"/>
            </c:ext>
          </c:extLst>
        </c:ser>
        <c:dLbls>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Not challenging</c:v>
                </c:pt>
              </c:strCache>
            </c:strRef>
          </c:tx>
          <c:spPr>
            <a:solidFill>
              <a:srgbClr val="00BF6F"/>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Availability of jobs</c:v>
                </c:pt>
                <c:pt idx="1">
                  <c:v>Keeping young, skilled workers</c:v>
                </c:pt>
                <c:pt idx="2">
                  <c:v>Availability of diverse housing options</c:v>
                </c:pt>
                <c:pt idx="3">
                  <c:v>Inadequate transportation infrastructure</c:v>
                </c:pt>
                <c:pt idx="4">
                  <c:v>Inadequate public services and infrastructure</c:v>
                </c:pt>
                <c:pt idx="5">
                  <c:v>Lack of industrial facilities</c:v>
                </c:pt>
                <c:pt idx="6">
                  <c:v>Local government leadership</c:v>
                </c:pt>
                <c:pt idx="7">
                  <c:v>Access to quality education</c:v>
                </c:pt>
                <c:pt idx="8">
                  <c:v>Access to capital and resources for small businesses</c:v>
                </c:pt>
                <c:pt idx="9">
                  <c:v>Quality of life amenities</c:v>
                </c:pt>
              </c:strCache>
            </c:strRef>
          </c:cat>
          <c:val>
            <c:numRef>
              <c:f>Sheet1!$B$2:$B$11</c:f>
              <c:numCache>
                <c:formatCode>0.00%</c:formatCode>
                <c:ptCount val="10"/>
                <c:pt idx="0">
                  <c:v>4.5199999999999997E-2</c:v>
                </c:pt>
                <c:pt idx="1">
                  <c:v>2.5700000000000001E-2</c:v>
                </c:pt>
                <c:pt idx="2">
                  <c:v>3.2399999999999998E-2</c:v>
                </c:pt>
                <c:pt idx="3">
                  <c:v>0.1452</c:v>
                </c:pt>
                <c:pt idx="4">
                  <c:v>9.4200000000000006E-2</c:v>
                </c:pt>
                <c:pt idx="5">
                  <c:v>0.14710000000000001</c:v>
                </c:pt>
                <c:pt idx="6">
                  <c:v>0.15690000000000001</c:v>
                </c:pt>
                <c:pt idx="7">
                  <c:v>0.16769999999999999</c:v>
                </c:pt>
                <c:pt idx="8">
                  <c:v>5.9799999999999999E-2</c:v>
                </c:pt>
                <c:pt idx="9">
                  <c:v>9.35E-2</c:v>
                </c:pt>
              </c:numCache>
            </c:numRef>
          </c:val>
          <c:extLst>
            <c:ext xmlns:c16="http://schemas.microsoft.com/office/drawing/2014/chart" uri="{C3380CC4-5D6E-409C-BE32-E72D297353CC}">
              <c16:uniqueId val="{00000000-08E3-4E40-8421-6F660E31E96B}"/>
            </c:ext>
          </c:extLst>
        </c:ser>
        <c:ser>
          <c:idx val="1"/>
          <c:order val="1"/>
          <c:tx>
            <c:strRef>
              <c:f>Sheet1!$C$1</c:f>
              <c:strCache>
                <c:ptCount val="1"/>
                <c:pt idx="0">
                  <c:v>Poses a low-to-moderate challenge</c:v>
                </c:pt>
              </c:strCache>
            </c:strRef>
          </c:tx>
          <c:spPr>
            <a:solidFill>
              <a:srgbClr val="507CB6"/>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Availability of jobs</c:v>
                </c:pt>
                <c:pt idx="1">
                  <c:v>Keeping young, skilled workers</c:v>
                </c:pt>
                <c:pt idx="2">
                  <c:v>Availability of diverse housing options</c:v>
                </c:pt>
                <c:pt idx="3">
                  <c:v>Inadequate transportation infrastructure</c:v>
                </c:pt>
                <c:pt idx="4">
                  <c:v>Inadequate public services and infrastructure</c:v>
                </c:pt>
                <c:pt idx="5">
                  <c:v>Lack of industrial facilities</c:v>
                </c:pt>
                <c:pt idx="6">
                  <c:v>Local government leadership</c:v>
                </c:pt>
                <c:pt idx="7">
                  <c:v>Access to quality education</c:v>
                </c:pt>
                <c:pt idx="8">
                  <c:v>Access to capital and resources for small businesses</c:v>
                </c:pt>
                <c:pt idx="9">
                  <c:v>Quality of life amenities</c:v>
                </c:pt>
              </c:strCache>
            </c:strRef>
          </c:cat>
          <c:val>
            <c:numRef>
              <c:f>Sheet1!$C$2:$C$11</c:f>
              <c:numCache>
                <c:formatCode>0.00%</c:formatCode>
                <c:ptCount val="10"/>
                <c:pt idx="0">
                  <c:v>0.26129999999999998</c:v>
                </c:pt>
                <c:pt idx="1">
                  <c:v>9.3200000000000005E-2</c:v>
                </c:pt>
                <c:pt idx="2">
                  <c:v>0.2006</c:v>
                </c:pt>
                <c:pt idx="3">
                  <c:v>0.39679999999999999</c:v>
                </c:pt>
                <c:pt idx="4">
                  <c:v>0.45129999999999998</c:v>
                </c:pt>
                <c:pt idx="5">
                  <c:v>0.5131</c:v>
                </c:pt>
                <c:pt idx="6">
                  <c:v>0.41499999999999998</c:v>
                </c:pt>
                <c:pt idx="7">
                  <c:v>0.42259999999999998</c:v>
                </c:pt>
                <c:pt idx="8">
                  <c:v>0.3821</c:v>
                </c:pt>
                <c:pt idx="9">
                  <c:v>0.37419999999999998</c:v>
                </c:pt>
              </c:numCache>
            </c:numRef>
          </c:val>
          <c:extLst>
            <c:ext xmlns:c16="http://schemas.microsoft.com/office/drawing/2014/chart" uri="{C3380CC4-5D6E-409C-BE32-E72D297353CC}">
              <c16:uniqueId val="{00000001-08E3-4E40-8421-6F660E31E96B}"/>
            </c:ext>
          </c:extLst>
        </c:ser>
        <c:ser>
          <c:idx val="2"/>
          <c:order val="2"/>
          <c:tx>
            <c:strRef>
              <c:f>Sheet1!$D$1</c:f>
              <c:strCache>
                <c:ptCount val="1"/>
                <c:pt idx="0">
                  <c:v>Poses a moderately-high challenge</c:v>
                </c:pt>
              </c:strCache>
            </c:strRef>
          </c:tx>
          <c:spPr>
            <a:solidFill>
              <a:srgbClr val="F9BE00"/>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Availability of jobs</c:v>
                </c:pt>
                <c:pt idx="1">
                  <c:v>Keeping young, skilled workers</c:v>
                </c:pt>
                <c:pt idx="2">
                  <c:v>Availability of diverse housing options</c:v>
                </c:pt>
                <c:pt idx="3">
                  <c:v>Inadequate transportation infrastructure</c:v>
                </c:pt>
                <c:pt idx="4">
                  <c:v>Inadequate public services and infrastructure</c:v>
                </c:pt>
                <c:pt idx="5">
                  <c:v>Lack of industrial facilities</c:v>
                </c:pt>
                <c:pt idx="6">
                  <c:v>Local government leadership</c:v>
                </c:pt>
                <c:pt idx="7">
                  <c:v>Access to quality education</c:v>
                </c:pt>
                <c:pt idx="8">
                  <c:v>Access to capital and resources for small businesses</c:v>
                </c:pt>
                <c:pt idx="9">
                  <c:v>Quality of life amenities</c:v>
                </c:pt>
              </c:strCache>
            </c:strRef>
          </c:cat>
          <c:val>
            <c:numRef>
              <c:f>Sheet1!$D$2:$D$11</c:f>
              <c:numCache>
                <c:formatCode>0.00%</c:formatCode>
                <c:ptCount val="10"/>
                <c:pt idx="0">
                  <c:v>0.47420000000000001</c:v>
                </c:pt>
                <c:pt idx="1">
                  <c:v>0.3826</c:v>
                </c:pt>
                <c:pt idx="2">
                  <c:v>0.39810000000000001</c:v>
                </c:pt>
                <c:pt idx="3">
                  <c:v>0.26129999999999998</c:v>
                </c:pt>
                <c:pt idx="4">
                  <c:v>0.32469999999999999</c:v>
                </c:pt>
                <c:pt idx="5">
                  <c:v>0.2843</c:v>
                </c:pt>
                <c:pt idx="6">
                  <c:v>0.26800000000000002</c:v>
                </c:pt>
                <c:pt idx="7">
                  <c:v>0.25159999999999999</c:v>
                </c:pt>
                <c:pt idx="8">
                  <c:v>0.39200000000000002</c:v>
                </c:pt>
                <c:pt idx="9">
                  <c:v>0.37740000000000001</c:v>
                </c:pt>
              </c:numCache>
            </c:numRef>
          </c:val>
          <c:extLst>
            <c:ext xmlns:c16="http://schemas.microsoft.com/office/drawing/2014/chart" uri="{C3380CC4-5D6E-409C-BE32-E72D297353CC}">
              <c16:uniqueId val="{00000002-08E3-4E40-8421-6F660E31E96B}"/>
            </c:ext>
          </c:extLst>
        </c:ser>
        <c:ser>
          <c:idx val="3"/>
          <c:order val="3"/>
          <c:tx>
            <c:strRef>
              <c:f>Sheet1!$E$1</c:f>
              <c:strCache>
                <c:ptCount val="1"/>
                <c:pt idx="0">
                  <c:v>Very challenging</c:v>
                </c:pt>
              </c:strCache>
            </c:strRef>
          </c:tx>
          <c:spPr>
            <a:solidFill>
              <a:srgbClr val="6BC8CD"/>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Availability of jobs</c:v>
                </c:pt>
                <c:pt idx="1">
                  <c:v>Keeping young, skilled workers</c:v>
                </c:pt>
                <c:pt idx="2">
                  <c:v>Availability of diverse housing options</c:v>
                </c:pt>
                <c:pt idx="3">
                  <c:v>Inadequate transportation infrastructure</c:v>
                </c:pt>
                <c:pt idx="4">
                  <c:v>Inadequate public services and infrastructure</c:v>
                </c:pt>
                <c:pt idx="5">
                  <c:v>Lack of industrial facilities</c:v>
                </c:pt>
                <c:pt idx="6">
                  <c:v>Local government leadership</c:v>
                </c:pt>
                <c:pt idx="7">
                  <c:v>Access to quality education</c:v>
                </c:pt>
                <c:pt idx="8">
                  <c:v>Access to capital and resources for small businesses</c:v>
                </c:pt>
                <c:pt idx="9">
                  <c:v>Quality of life amenities</c:v>
                </c:pt>
              </c:strCache>
            </c:strRef>
          </c:cat>
          <c:val>
            <c:numRef>
              <c:f>Sheet1!$E$2:$E$11</c:f>
              <c:numCache>
                <c:formatCode>0.00%</c:formatCode>
                <c:ptCount val="10"/>
                <c:pt idx="0">
                  <c:v>0.21940000000000001</c:v>
                </c:pt>
                <c:pt idx="1">
                  <c:v>0.49840000000000001</c:v>
                </c:pt>
                <c:pt idx="2">
                  <c:v>0.36890000000000001</c:v>
                </c:pt>
                <c:pt idx="3">
                  <c:v>0.1968</c:v>
                </c:pt>
                <c:pt idx="4">
                  <c:v>0.12989999999999999</c:v>
                </c:pt>
                <c:pt idx="5">
                  <c:v>5.5599999999999997E-2</c:v>
                </c:pt>
                <c:pt idx="6">
                  <c:v>0.16009999999999999</c:v>
                </c:pt>
                <c:pt idx="7">
                  <c:v>0.15809999999999999</c:v>
                </c:pt>
                <c:pt idx="8">
                  <c:v>0.1661</c:v>
                </c:pt>
                <c:pt idx="9">
                  <c:v>0.15479999999999999</c:v>
                </c:pt>
              </c:numCache>
            </c:numRef>
          </c:val>
          <c:extLst>
            <c:ext xmlns:c16="http://schemas.microsoft.com/office/drawing/2014/chart" uri="{C3380CC4-5D6E-409C-BE32-E72D297353CC}">
              <c16:uniqueId val="{00000003-08E3-4E40-8421-6F660E31E96B}"/>
            </c:ext>
          </c:extLst>
        </c:ser>
        <c:dLbls>
          <c:showLegendKey val="0"/>
          <c:showVal val="1"/>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35373406301351046"/>
          <c:y val="0"/>
          <c:w val="0.62224861875047333"/>
          <c:h val="0.87746264960207287"/>
        </c:manualLayout>
      </c:layout>
      <c:barChart>
        <c:barDir val="bar"/>
        <c:grouping val="clustered"/>
        <c:varyColors val="0"/>
        <c:ser>
          <c:idx val="0"/>
          <c:order val="0"/>
          <c:tx>
            <c:strRef>
              <c:f>Sheet1!$B$1</c:f>
              <c:strCache>
                <c:ptCount val="1"/>
                <c:pt idx="0">
                  <c:v>Not important</c:v>
                </c:pt>
              </c:strCache>
            </c:strRef>
          </c:tx>
          <c:spPr>
            <a:solidFill>
              <a:srgbClr val="00BF6F"/>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Protecting the Pine River</c:v>
                </c:pt>
                <c:pt idx="1">
                  <c:v>Making vocational programs available to students</c:v>
                </c:pt>
                <c:pt idx="2">
                  <c:v>Expanding industrial parks</c:v>
                </c:pt>
                <c:pt idx="3">
                  <c:v>Maintaining and improving downtowns</c:v>
                </c:pt>
                <c:pt idx="4">
                  <c:v>More local government, school and agency cooperation</c:v>
                </c:pt>
                <c:pt idx="5">
                  <c:v>Collaborative marketing efforts</c:v>
                </c:pt>
                <c:pt idx="6">
                  <c:v>More public transportation options</c:v>
                </c:pt>
                <c:pt idx="7">
                  <c:v>Entrepreneurship/business mentoring programs</c:v>
                </c:pt>
                <c:pt idx="8">
                  <c:v>More county‐wide recreational opportunities</c:v>
                </c:pt>
                <c:pt idx="9">
                  <c:v>Improved and well‐maintained infrastructure</c:v>
                </c:pt>
                <c:pt idx="10">
                  <c:v>Preserving natural areas (e.g. woodlands &amp;amp; wetlands)</c:v>
                </c:pt>
                <c:pt idx="11">
                  <c:v>Preserving open spaces (e.g. farmlands &amp;amp; fields)</c:v>
                </c:pt>
                <c:pt idx="12">
                  <c:v>Developing non‐motorized pathways</c:v>
                </c:pt>
                <c:pt idx="13">
                  <c:v>Utilizing alternative energy sources</c:v>
                </c:pt>
                <c:pt idx="14">
                  <c:v>Redeveloping empty lots and contaminated sites</c:v>
                </c:pt>
                <c:pt idx="15">
                  <c:v>Expanded internet service</c:v>
                </c:pt>
              </c:strCache>
            </c:strRef>
          </c:cat>
          <c:val>
            <c:numRef>
              <c:f>Sheet1!$B$2:$B$17</c:f>
              <c:numCache>
                <c:formatCode>0.00%</c:formatCode>
                <c:ptCount val="16"/>
                <c:pt idx="0">
                  <c:v>1.6E-2</c:v>
                </c:pt>
                <c:pt idx="1">
                  <c:v>0</c:v>
                </c:pt>
                <c:pt idx="2">
                  <c:v>8.3900000000000002E-2</c:v>
                </c:pt>
                <c:pt idx="3">
                  <c:v>9.5999999999999992E-3</c:v>
                </c:pt>
                <c:pt idx="4">
                  <c:v>2.23E-2</c:v>
                </c:pt>
                <c:pt idx="5">
                  <c:v>4.7899999999999998E-2</c:v>
                </c:pt>
                <c:pt idx="6">
                  <c:v>9.2700000000000005E-2</c:v>
                </c:pt>
                <c:pt idx="7">
                  <c:v>4.1700000000000001E-2</c:v>
                </c:pt>
                <c:pt idx="8">
                  <c:v>2.5600000000000001E-2</c:v>
                </c:pt>
                <c:pt idx="9">
                  <c:v>3.2000000000000002E-3</c:v>
                </c:pt>
                <c:pt idx="10">
                  <c:v>1.2800000000000001E-2</c:v>
                </c:pt>
                <c:pt idx="11">
                  <c:v>3.85E-2</c:v>
                </c:pt>
                <c:pt idx="12">
                  <c:v>9.6199999999999994E-2</c:v>
                </c:pt>
                <c:pt idx="13">
                  <c:v>0.14699999999999999</c:v>
                </c:pt>
                <c:pt idx="14">
                  <c:v>6.4000000000000003E-3</c:v>
                </c:pt>
                <c:pt idx="15">
                  <c:v>4.8099999999999997E-2</c:v>
                </c:pt>
              </c:numCache>
            </c:numRef>
          </c:val>
          <c:extLst>
            <c:ext xmlns:c16="http://schemas.microsoft.com/office/drawing/2014/chart" uri="{C3380CC4-5D6E-409C-BE32-E72D297353CC}">
              <c16:uniqueId val="{00000000-0D56-4505-A2BE-B5799EC59E01}"/>
            </c:ext>
          </c:extLst>
        </c:ser>
        <c:ser>
          <c:idx val="1"/>
          <c:order val="1"/>
          <c:tx>
            <c:strRef>
              <c:f>Sheet1!$C$1</c:f>
              <c:strCache>
                <c:ptCount val="1"/>
                <c:pt idx="0">
                  <c:v>Slightly important</c:v>
                </c:pt>
              </c:strCache>
            </c:strRef>
          </c:tx>
          <c:spPr>
            <a:solidFill>
              <a:srgbClr val="507CB6"/>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Protecting the Pine River</c:v>
                </c:pt>
                <c:pt idx="1">
                  <c:v>Making vocational programs available to students</c:v>
                </c:pt>
                <c:pt idx="2">
                  <c:v>Expanding industrial parks</c:v>
                </c:pt>
                <c:pt idx="3">
                  <c:v>Maintaining and improving downtowns</c:v>
                </c:pt>
                <c:pt idx="4">
                  <c:v>More local government, school and agency cooperation</c:v>
                </c:pt>
                <c:pt idx="5">
                  <c:v>Collaborative marketing efforts</c:v>
                </c:pt>
                <c:pt idx="6">
                  <c:v>More public transportation options</c:v>
                </c:pt>
                <c:pt idx="7">
                  <c:v>Entrepreneurship/business mentoring programs</c:v>
                </c:pt>
                <c:pt idx="8">
                  <c:v>More county‐wide recreational opportunities</c:v>
                </c:pt>
                <c:pt idx="9">
                  <c:v>Improved and well‐maintained infrastructure</c:v>
                </c:pt>
                <c:pt idx="10">
                  <c:v>Preserving natural areas (e.g. woodlands &amp;amp; wetlands)</c:v>
                </c:pt>
                <c:pt idx="11">
                  <c:v>Preserving open spaces (e.g. farmlands &amp;amp; fields)</c:v>
                </c:pt>
                <c:pt idx="12">
                  <c:v>Developing non‐motorized pathways</c:v>
                </c:pt>
                <c:pt idx="13">
                  <c:v>Utilizing alternative energy sources</c:v>
                </c:pt>
                <c:pt idx="14">
                  <c:v>Redeveloping empty lots and contaminated sites</c:v>
                </c:pt>
                <c:pt idx="15">
                  <c:v>Expanded internet service</c:v>
                </c:pt>
              </c:strCache>
            </c:strRef>
          </c:cat>
          <c:val>
            <c:numRef>
              <c:f>Sheet1!$C$2:$C$17</c:f>
              <c:numCache>
                <c:formatCode>0.00%</c:formatCode>
                <c:ptCount val="16"/>
                <c:pt idx="0">
                  <c:v>5.7700000000000001E-2</c:v>
                </c:pt>
                <c:pt idx="1">
                  <c:v>4.4699999999999997E-2</c:v>
                </c:pt>
                <c:pt idx="2">
                  <c:v>0.24840000000000001</c:v>
                </c:pt>
                <c:pt idx="3">
                  <c:v>4.8099999999999997E-2</c:v>
                </c:pt>
                <c:pt idx="4">
                  <c:v>9.2399999999999996E-2</c:v>
                </c:pt>
                <c:pt idx="5">
                  <c:v>0.1661</c:v>
                </c:pt>
                <c:pt idx="6">
                  <c:v>0.22040000000000001</c:v>
                </c:pt>
                <c:pt idx="7">
                  <c:v>0.18590000000000001</c:v>
                </c:pt>
                <c:pt idx="8">
                  <c:v>0.13739999999999999</c:v>
                </c:pt>
                <c:pt idx="9">
                  <c:v>4.1799999999999997E-2</c:v>
                </c:pt>
                <c:pt idx="10">
                  <c:v>5.7500000000000002E-2</c:v>
                </c:pt>
                <c:pt idx="11">
                  <c:v>8.6499999999999994E-2</c:v>
                </c:pt>
                <c:pt idx="12">
                  <c:v>0.20830000000000001</c:v>
                </c:pt>
                <c:pt idx="13">
                  <c:v>0.1502</c:v>
                </c:pt>
                <c:pt idx="14">
                  <c:v>7.6700000000000004E-2</c:v>
                </c:pt>
                <c:pt idx="15">
                  <c:v>0.11219999999999999</c:v>
                </c:pt>
              </c:numCache>
            </c:numRef>
          </c:val>
          <c:extLst>
            <c:ext xmlns:c16="http://schemas.microsoft.com/office/drawing/2014/chart" uri="{C3380CC4-5D6E-409C-BE32-E72D297353CC}">
              <c16:uniqueId val="{00000001-0D56-4505-A2BE-B5799EC59E01}"/>
            </c:ext>
          </c:extLst>
        </c:ser>
        <c:ser>
          <c:idx val="2"/>
          <c:order val="2"/>
          <c:tx>
            <c:strRef>
              <c:f>Sheet1!$D$1</c:f>
              <c:strCache>
                <c:ptCount val="1"/>
                <c:pt idx="0">
                  <c:v>Moderately important</c:v>
                </c:pt>
              </c:strCache>
            </c:strRef>
          </c:tx>
          <c:spPr>
            <a:solidFill>
              <a:srgbClr val="F9BE00"/>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Protecting the Pine River</c:v>
                </c:pt>
                <c:pt idx="1">
                  <c:v>Making vocational programs available to students</c:v>
                </c:pt>
                <c:pt idx="2">
                  <c:v>Expanding industrial parks</c:v>
                </c:pt>
                <c:pt idx="3">
                  <c:v>Maintaining and improving downtowns</c:v>
                </c:pt>
                <c:pt idx="4">
                  <c:v>More local government, school and agency cooperation</c:v>
                </c:pt>
                <c:pt idx="5">
                  <c:v>Collaborative marketing efforts</c:v>
                </c:pt>
                <c:pt idx="6">
                  <c:v>More public transportation options</c:v>
                </c:pt>
                <c:pt idx="7">
                  <c:v>Entrepreneurship/business mentoring programs</c:v>
                </c:pt>
                <c:pt idx="8">
                  <c:v>More county‐wide recreational opportunities</c:v>
                </c:pt>
                <c:pt idx="9">
                  <c:v>Improved and well‐maintained infrastructure</c:v>
                </c:pt>
                <c:pt idx="10">
                  <c:v>Preserving natural areas (e.g. woodlands &amp;amp; wetlands)</c:v>
                </c:pt>
                <c:pt idx="11">
                  <c:v>Preserving open spaces (e.g. farmlands &amp;amp; fields)</c:v>
                </c:pt>
                <c:pt idx="12">
                  <c:v>Developing non‐motorized pathways</c:v>
                </c:pt>
                <c:pt idx="13">
                  <c:v>Utilizing alternative energy sources</c:v>
                </c:pt>
                <c:pt idx="14">
                  <c:v>Redeveloping empty lots and contaminated sites</c:v>
                </c:pt>
                <c:pt idx="15">
                  <c:v>Expanded internet service</c:v>
                </c:pt>
              </c:strCache>
            </c:strRef>
          </c:cat>
          <c:val>
            <c:numRef>
              <c:f>Sheet1!$D$2:$D$17</c:f>
              <c:numCache>
                <c:formatCode>0.00%</c:formatCode>
                <c:ptCount val="16"/>
                <c:pt idx="0">
                  <c:v>0.1827</c:v>
                </c:pt>
                <c:pt idx="1">
                  <c:v>0.115</c:v>
                </c:pt>
                <c:pt idx="2">
                  <c:v>0.43230000000000002</c:v>
                </c:pt>
                <c:pt idx="3">
                  <c:v>0.20830000000000001</c:v>
                </c:pt>
                <c:pt idx="4">
                  <c:v>0.38219999999999998</c:v>
                </c:pt>
                <c:pt idx="5">
                  <c:v>0.35460000000000003</c:v>
                </c:pt>
                <c:pt idx="6">
                  <c:v>0.27160000000000001</c:v>
                </c:pt>
                <c:pt idx="7">
                  <c:v>0.36859999999999998</c:v>
                </c:pt>
                <c:pt idx="8">
                  <c:v>0.31950000000000001</c:v>
                </c:pt>
                <c:pt idx="9">
                  <c:v>0.26369999999999999</c:v>
                </c:pt>
                <c:pt idx="10">
                  <c:v>0.1885</c:v>
                </c:pt>
                <c:pt idx="11">
                  <c:v>0.30130000000000001</c:v>
                </c:pt>
                <c:pt idx="12">
                  <c:v>0.30769999999999997</c:v>
                </c:pt>
                <c:pt idx="13">
                  <c:v>0.25559999999999999</c:v>
                </c:pt>
                <c:pt idx="14">
                  <c:v>0.1885</c:v>
                </c:pt>
                <c:pt idx="15">
                  <c:v>0.23400000000000001</c:v>
                </c:pt>
              </c:numCache>
            </c:numRef>
          </c:val>
          <c:extLst>
            <c:ext xmlns:c16="http://schemas.microsoft.com/office/drawing/2014/chart" uri="{C3380CC4-5D6E-409C-BE32-E72D297353CC}">
              <c16:uniqueId val="{00000002-0D56-4505-A2BE-B5799EC59E01}"/>
            </c:ext>
          </c:extLst>
        </c:ser>
        <c:ser>
          <c:idx val="3"/>
          <c:order val="3"/>
          <c:tx>
            <c:strRef>
              <c:f>Sheet1!$E$1</c:f>
              <c:strCache>
                <c:ptCount val="1"/>
                <c:pt idx="0">
                  <c:v>Very important</c:v>
                </c:pt>
              </c:strCache>
            </c:strRef>
          </c:tx>
          <c:spPr>
            <a:solidFill>
              <a:srgbClr val="6BC8CD"/>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Protecting the Pine River</c:v>
                </c:pt>
                <c:pt idx="1">
                  <c:v>Making vocational programs available to students</c:v>
                </c:pt>
                <c:pt idx="2">
                  <c:v>Expanding industrial parks</c:v>
                </c:pt>
                <c:pt idx="3">
                  <c:v>Maintaining and improving downtowns</c:v>
                </c:pt>
                <c:pt idx="4">
                  <c:v>More local government, school and agency cooperation</c:v>
                </c:pt>
                <c:pt idx="5">
                  <c:v>Collaborative marketing efforts</c:v>
                </c:pt>
                <c:pt idx="6">
                  <c:v>More public transportation options</c:v>
                </c:pt>
                <c:pt idx="7">
                  <c:v>Entrepreneurship/business mentoring programs</c:v>
                </c:pt>
                <c:pt idx="8">
                  <c:v>More county‐wide recreational opportunities</c:v>
                </c:pt>
                <c:pt idx="9">
                  <c:v>Improved and well‐maintained infrastructure</c:v>
                </c:pt>
                <c:pt idx="10">
                  <c:v>Preserving natural areas (e.g. woodlands &amp;amp; wetlands)</c:v>
                </c:pt>
                <c:pt idx="11">
                  <c:v>Preserving open spaces (e.g. farmlands &amp;amp; fields)</c:v>
                </c:pt>
                <c:pt idx="12">
                  <c:v>Developing non‐motorized pathways</c:v>
                </c:pt>
                <c:pt idx="13">
                  <c:v>Utilizing alternative energy sources</c:v>
                </c:pt>
                <c:pt idx="14">
                  <c:v>Redeveloping empty lots and contaminated sites</c:v>
                </c:pt>
                <c:pt idx="15">
                  <c:v>Expanded internet service</c:v>
                </c:pt>
              </c:strCache>
            </c:strRef>
          </c:cat>
          <c:val>
            <c:numRef>
              <c:f>Sheet1!$E$2:$E$17</c:f>
              <c:numCache>
                <c:formatCode>0.00%</c:formatCode>
                <c:ptCount val="16"/>
                <c:pt idx="0">
                  <c:v>0.34289999999999998</c:v>
                </c:pt>
                <c:pt idx="1">
                  <c:v>0.4345</c:v>
                </c:pt>
                <c:pt idx="2">
                  <c:v>0.17419999999999999</c:v>
                </c:pt>
                <c:pt idx="3">
                  <c:v>0.45829999999999999</c:v>
                </c:pt>
                <c:pt idx="4">
                  <c:v>0.29620000000000002</c:v>
                </c:pt>
                <c:pt idx="5">
                  <c:v>0.29709999999999998</c:v>
                </c:pt>
                <c:pt idx="6">
                  <c:v>0.23</c:v>
                </c:pt>
                <c:pt idx="7">
                  <c:v>0.30769999999999997</c:v>
                </c:pt>
                <c:pt idx="8">
                  <c:v>0.30030000000000001</c:v>
                </c:pt>
                <c:pt idx="9">
                  <c:v>0.37940000000000002</c:v>
                </c:pt>
                <c:pt idx="10">
                  <c:v>0.33229999999999998</c:v>
                </c:pt>
                <c:pt idx="11">
                  <c:v>0.30769999999999997</c:v>
                </c:pt>
                <c:pt idx="12">
                  <c:v>0.2404</c:v>
                </c:pt>
                <c:pt idx="13">
                  <c:v>0.23319999999999999</c:v>
                </c:pt>
                <c:pt idx="14">
                  <c:v>0.37059999999999998</c:v>
                </c:pt>
                <c:pt idx="15">
                  <c:v>0.25640000000000002</c:v>
                </c:pt>
              </c:numCache>
            </c:numRef>
          </c:val>
          <c:extLst>
            <c:ext xmlns:c16="http://schemas.microsoft.com/office/drawing/2014/chart" uri="{C3380CC4-5D6E-409C-BE32-E72D297353CC}">
              <c16:uniqueId val="{00000003-0D56-4505-A2BE-B5799EC59E01}"/>
            </c:ext>
          </c:extLst>
        </c:ser>
        <c:ser>
          <c:idx val="4"/>
          <c:order val="4"/>
          <c:tx>
            <c:strRef>
              <c:f>Sheet1!$F$1</c:f>
              <c:strCache>
                <c:ptCount val="1"/>
                <c:pt idx="0">
                  <c:v>Extremely important</c:v>
                </c:pt>
              </c:strCache>
            </c:strRef>
          </c:tx>
          <c:spPr>
            <a:solidFill>
              <a:srgbClr val="FF8B4F"/>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Protecting the Pine River</c:v>
                </c:pt>
                <c:pt idx="1">
                  <c:v>Making vocational programs available to students</c:v>
                </c:pt>
                <c:pt idx="2">
                  <c:v>Expanding industrial parks</c:v>
                </c:pt>
                <c:pt idx="3">
                  <c:v>Maintaining and improving downtowns</c:v>
                </c:pt>
                <c:pt idx="4">
                  <c:v>More local government, school and agency cooperation</c:v>
                </c:pt>
                <c:pt idx="5">
                  <c:v>Collaborative marketing efforts</c:v>
                </c:pt>
                <c:pt idx="6">
                  <c:v>More public transportation options</c:v>
                </c:pt>
                <c:pt idx="7">
                  <c:v>Entrepreneurship/business mentoring programs</c:v>
                </c:pt>
                <c:pt idx="8">
                  <c:v>More county‐wide recreational opportunities</c:v>
                </c:pt>
                <c:pt idx="9">
                  <c:v>Improved and well‐maintained infrastructure</c:v>
                </c:pt>
                <c:pt idx="10">
                  <c:v>Preserving natural areas (e.g. woodlands &amp;amp; wetlands)</c:v>
                </c:pt>
                <c:pt idx="11">
                  <c:v>Preserving open spaces (e.g. farmlands &amp;amp; fields)</c:v>
                </c:pt>
                <c:pt idx="12">
                  <c:v>Developing non‐motorized pathways</c:v>
                </c:pt>
                <c:pt idx="13">
                  <c:v>Utilizing alternative energy sources</c:v>
                </c:pt>
                <c:pt idx="14">
                  <c:v>Redeveloping empty lots and contaminated sites</c:v>
                </c:pt>
                <c:pt idx="15">
                  <c:v>Expanded internet service</c:v>
                </c:pt>
              </c:strCache>
            </c:strRef>
          </c:cat>
          <c:val>
            <c:numRef>
              <c:f>Sheet1!$F$2:$F$17</c:f>
              <c:numCache>
                <c:formatCode>0.00%</c:formatCode>
                <c:ptCount val="16"/>
                <c:pt idx="0">
                  <c:v>0.40060000000000001</c:v>
                </c:pt>
                <c:pt idx="1">
                  <c:v>0.40579999999999999</c:v>
                </c:pt>
                <c:pt idx="2">
                  <c:v>6.13E-2</c:v>
                </c:pt>
                <c:pt idx="3">
                  <c:v>0.27560000000000001</c:v>
                </c:pt>
                <c:pt idx="4">
                  <c:v>0.20699999999999999</c:v>
                </c:pt>
                <c:pt idx="5">
                  <c:v>0.13420000000000001</c:v>
                </c:pt>
                <c:pt idx="6">
                  <c:v>0.18529999999999999</c:v>
                </c:pt>
                <c:pt idx="7">
                  <c:v>9.6199999999999994E-2</c:v>
                </c:pt>
                <c:pt idx="8">
                  <c:v>0.21729999999999999</c:v>
                </c:pt>
                <c:pt idx="9">
                  <c:v>0.31190000000000001</c:v>
                </c:pt>
                <c:pt idx="10">
                  <c:v>0.40889999999999999</c:v>
                </c:pt>
                <c:pt idx="11">
                  <c:v>0.26600000000000001</c:v>
                </c:pt>
                <c:pt idx="12">
                  <c:v>0.1474</c:v>
                </c:pt>
                <c:pt idx="13">
                  <c:v>0.21410000000000001</c:v>
                </c:pt>
                <c:pt idx="14">
                  <c:v>0.35780000000000001</c:v>
                </c:pt>
                <c:pt idx="15">
                  <c:v>0.34939999999999999</c:v>
                </c:pt>
              </c:numCache>
            </c:numRef>
          </c:val>
          <c:extLst>
            <c:ext xmlns:c16="http://schemas.microsoft.com/office/drawing/2014/chart" uri="{C3380CC4-5D6E-409C-BE32-E72D297353CC}">
              <c16:uniqueId val="{00000004-0D56-4505-A2BE-B5799EC59E01}"/>
            </c:ext>
          </c:extLst>
        </c:ser>
        <c:dLbls>
          <c:showLegendKey val="0"/>
          <c:showVal val="1"/>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5FD7-4845-A84C-8BD23F639B6D}"/>
              </c:ext>
            </c:extLst>
          </c:dPt>
          <c:dPt>
            <c:idx val="1"/>
            <c:invertIfNegative val="0"/>
            <c:bubble3D val="0"/>
            <c:spPr>
              <a:solidFill>
                <a:srgbClr val="507CB6"/>
              </a:solidFill>
              <a:ln w="0">
                <a:noFill/>
              </a:ln>
            </c:spPr>
            <c:extLst>
              <c:ext xmlns:c16="http://schemas.microsoft.com/office/drawing/2014/chart" uri="{C3380CC4-5D6E-409C-BE32-E72D297353CC}">
                <c16:uniqueId val="{00000003-5FD7-4845-A84C-8BD23F639B6D}"/>
              </c:ext>
            </c:extLst>
          </c:dPt>
          <c:dPt>
            <c:idx val="2"/>
            <c:invertIfNegative val="0"/>
            <c:bubble3D val="0"/>
            <c:spPr>
              <a:solidFill>
                <a:srgbClr val="F9BE00"/>
              </a:solidFill>
              <a:ln w="0">
                <a:noFill/>
              </a:ln>
            </c:spPr>
            <c:extLst>
              <c:ext xmlns:c16="http://schemas.microsoft.com/office/drawing/2014/chart" uri="{C3380CC4-5D6E-409C-BE32-E72D297353CC}">
                <c16:uniqueId val="{00000005-5FD7-4845-A84C-8BD23F639B6D}"/>
              </c:ext>
            </c:extLst>
          </c:dPt>
          <c:dPt>
            <c:idx val="3"/>
            <c:invertIfNegative val="0"/>
            <c:bubble3D val="0"/>
            <c:spPr>
              <a:solidFill>
                <a:srgbClr val="6BC8CD"/>
              </a:solidFill>
              <a:ln w="0">
                <a:noFill/>
              </a:ln>
            </c:spPr>
            <c:extLst>
              <c:ext xmlns:c16="http://schemas.microsoft.com/office/drawing/2014/chart" uri="{C3380CC4-5D6E-409C-BE32-E72D297353CC}">
                <c16:uniqueId val="{00000007-5FD7-4845-A84C-8BD23F639B6D}"/>
              </c:ext>
            </c:extLst>
          </c:dPt>
          <c:dPt>
            <c:idx val="4"/>
            <c:invertIfNegative val="0"/>
            <c:bubble3D val="0"/>
            <c:spPr>
              <a:solidFill>
                <a:srgbClr val="FF8B4F"/>
              </a:solidFill>
              <a:ln w="0">
                <a:noFill/>
              </a:ln>
            </c:spPr>
            <c:extLst>
              <c:ext xmlns:c16="http://schemas.microsoft.com/office/drawing/2014/chart" uri="{C3380CC4-5D6E-409C-BE32-E72D297353CC}">
                <c16:uniqueId val="{00000009-5FD7-4845-A84C-8BD23F639B6D}"/>
              </c:ext>
            </c:extLst>
          </c:dPt>
          <c:dPt>
            <c:idx val="5"/>
            <c:invertIfNegative val="0"/>
            <c:bubble3D val="0"/>
            <c:spPr>
              <a:solidFill>
                <a:srgbClr val="7D5E90"/>
              </a:solidFill>
              <a:ln w="0">
                <a:noFill/>
              </a:ln>
            </c:spPr>
            <c:extLst>
              <c:ext xmlns:c16="http://schemas.microsoft.com/office/drawing/2014/chart" uri="{C3380CC4-5D6E-409C-BE32-E72D297353CC}">
                <c16:uniqueId val="{0000000B-5FD7-4845-A84C-8BD23F639B6D}"/>
              </c:ext>
            </c:extLst>
          </c:dPt>
          <c:dPt>
            <c:idx val="6"/>
            <c:invertIfNegative val="0"/>
            <c:bubble3D val="0"/>
            <c:spPr>
              <a:solidFill>
                <a:srgbClr val="D25F90"/>
              </a:solidFill>
              <a:ln w="0">
                <a:noFill/>
              </a:ln>
            </c:spPr>
            <c:extLst>
              <c:ext xmlns:c16="http://schemas.microsoft.com/office/drawing/2014/chart" uri="{C3380CC4-5D6E-409C-BE32-E72D297353CC}">
                <c16:uniqueId val="{0000000D-5FD7-4845-A84C-8BD23F639B6D}"/>
              </c:ext>
            </c:extLst>
          </c:dPt>
          <c:dPt>
            <c:idx val="7"/>
            <c:invertIfNegative val="0"/>
            <c:bubble3D val="0"/>
            <c:spPr>
              <a:solidFill>
                <a:srgbClr val="C7B879"/>
              </a:solidFill>
              <a:ln w="0">
                <a:noFill/>
              </a:ln>
            </c:spPr>
            <c:extLst>
              <c:ext xmlns:c16="http://schemas.microsoft.com/office/drawing/2014/chart" uri="{C3380CC4-5D6E-409C-BE32-E72D297353CC}">
                <c16:uniqueId val="{0000000F-5FD7-4845-A84C-8BD23F639B6D}"/>
              </c:ext>
            </c:extLst>
          </c:dPt>
          <c:dPt>
            <c:idx val="8"/>
            <c:invertIfNegative val="0"/>
            <c:bubble3D val="0"/>
            <c:spPr>
              <a:solidFill>
                <a:srgbClr val="DB4D5C"/>
              </a:solidFill>
              <a:ln w="0">
                <a:noFill/>
              </a:ln>
            </c:spPr>
            <c:extLst>
              <c:ext xmlns:c16="http://schemas.microsoft.com/office/drawing/2014/chart" uri="{C3380CC4-5D6E-409C-BE32-E72D297353CC}">
                <c16:uniqueId val="{00000011-5FD7-4845-A84C-8BD23F639B6D}"/>
              </c:ext>
            </c:extLst>
          </c:dPt>
          <c:dPt>
            <c:idx val="9"/>
            <c:invertIfNegative val="0"/>
            <c:bubble3D val="0"/>
            <c:spPr>
              <a:solidFill>
                <a:srgbClr val="768086"/>
              </a:solidFill>
              <a:ln w="0">
                <a:noFill/>
              </a:ln>
            </c:spPr>
            <c:extLst>
              <c:ext xmlns:c16="http://schemas.microsoft.com/office/drawing/2014/chart" uri="{C3380CC4-5D6E-409C-BE32-E72D297353CC}">
                <c16:uniqueId val="{00000013-5FD7-4845-A84C-8BD23F639B6D}"/>
              </c:ext>
            </c:extLst>
          </c:dPt>
          <c:dPt>
            <c:idx val="10"/>
            <c:invertIfNegative val="0"/>
            <c:bubble3D val="0"/>
            <c:spPr>
              <a:solidFill>
                <a:srgbClr val="00BF6F"/>
              </a:solidFill>
              <a:ln w="0">
                <a:noFill/>
              </a:ln>
            </c:spPr>
            <c:extLst>
              <c:ext xmlns:c16="http://schemas.microsoft.com/office/drawing/2014/chart" uri="{C3380CC4-5D6E-409C-BE32-E72D297353CC}">
                <c16:uniqueId val="{00000015-5FD7-4845-A84C-8BD23F639B6D}"/>
              </c:ext>
            </c:extLst>
          </c:dPt>
          <c:dPt>
            <c:idx val="11"/>
            <c:invertIfNegative val="0"/>
            <c:bubble3D val="0"/>
            <c:spPr>
              <a:solidFill>
                <a:srgbClr val="507CB6"/>
              </a:solidFill>
              <a:ln w="0">
                <a:noFill/>
              </a:ln>
            </c:spPr>
            <c:extLst>
              <c:ext xmlns:c16="http://schemas.microsoft.com/office/drawing/2014/chart" uri="{C3380CC4-5D6E-409C-BE32-E72D297353CC}">
                <c16:uniqueId val="{00000017-5FD7-4845-A84C-8BD23F639B6D}"/>
              </c:ext>
            </c:extLst>
          </c:dPt>
          <c:dPt>
            <c:idx val="12"/>
            <c:invertIfNegative val="0"/>
            <c:bubble3D val="0"/>
            <c:spPr>
              <a:solidFill>
                <a:srgbClr val="F9BE00"/>
              </a:solidFill>
              <a:ln w="0">
                <a:noFill/>
              </a:ln>
            </c:spPr>
            <c:extLst>
              <c:ext xmlns:c16="http://schemas.microsoft.com/office/drawing/2014/chart" uri="{C3380CC4-5D6E-409C-BE32-E72D297353CC}">
                <c16:uniqueId val="{00000019-5FD7-4845-A84C-8BD23F639B6D}"/>
              </c:ext>
            </c:extLst>
          </c:dPt>
          <c:dPt>
            <c:idx val="13"/>
            <c:invertIfNegative val="0"/>
            <c:bubble3D val="0"/>
            <c:spPr>
              <a:solidFill>
                <a:srgbClr val="6BC8CD"/>
              </a:solidFill>
              <a:ln w="0">
                <a:noFill/>
              </a:ln>
            </c:spPr>
            <c:extLst>
              <c:ext xmlns:c16="http://schemas.microsoft.com/office/drawing/2014/chart" uri="{C3380CC4-5D6E-409C-BE32-E72D297353CC}">
                <c16:uniqueId val="{0000001B-5FD7-4845-A84C-8BD23F639B6D}"/>
              </c:ext>
            </c:extLst>
          </c:dPt>
          <c:dPt>
            <c:idx val="14"/>
            <c:invertIfNegative val="0"/>
            <c:bubble3D val="0"/>
            <c:spPr>
              <a:solidFill>
                <a:srgbClr val="FF8B4F"/>
              </a:solidFill>
              <a:ln w="0">
                <a:noFill/>
              </a:ln>
            </c:spPr>
            <c:extLst>
              <c:ext xmlns:c16="http://schemas.microsoft.com/office/drawing/2014/chart" uri="{C3380CC4-5D6E-409C-BE32-E72D297353CC}">
                <c16:uniqueId val="{0000001D-5FD7-4845-A84C-8BD23F639B6D}"/>
              </c:ext>
            </c:extLst>
          </c:dPt>
          <c:dPt>
            <c:idx val="15"/>
            <c:invertIfNegative val="0"/>
            <c:bubble3D val="0"/>
            <c:spPr>
              <a:solidFill>
                <a:srgbClr val="7D5E90"/>
              </a:solidFill>
              <a:ln w="0">
                <a:noFill/>
              </a:ln>
            </c:spPr>
            <c:extLst>
              <c:ext xmlns:c16="http://schemas.microsoft.com/office/drawing/2014/chart" uri="{C3380CC4-5D6E-409C-BE32-E72D297353CC}">
                <c16:uniqueId val="{0000001F-5FD7-4845-A84C-8BD23F639B6D}"/>
              </c:ext>
            </c:extLst>
          </c:dPt>
          <c:dPt>
            <c:idx val="16"/>
            <c:invertIfNegative val="0"/>
            <c:bubble3D val="0"/>
            <c:spPr>
              <a:solidFill>
                <a:srgbClr val="D25F90"/>
              </a:solidFill>
              <a:ln w="0">
                <a:noFill/>
              </a:ln>
            </c:spPr>
            <c:extLst>
              <c:ext xmlns:c16="http://schemas.microsoft.com/office/drawing/2014/chart" uri="{C3380CC4-5D6E-409C-BE32-E72D297353CC}">
                <c16:uniqueId val="{00000021-5FD7-4845-A84C-8BD23F639B6D}"/>
              </c:ext>
            </c:extLst>
          </c:dPt>
          <c:dPt>
            <c:idx val="17"/>
            <c:invertIfNegative val="0"/>
            <c:bubble3D val="0"/>
            <c:spPr>
              <a:solidFill>
                <a:srgbClr val="C7B879"/>
              </a:solidFill>
              <a:ln w="0">
                <a:noFill/>
              </a:ln>
            </c:spPr>
            <c:extLst>
              <c:ext xmlns:c16="http://schemas.microsoft.com/office/drawing/2014/chart" uri="{C3380CC4-5D6E-409C-BE32-E72D297353CC}">
                <c16:uniqueId val="{00000023-5FD7-4845-A84C-8BD23F639B6D}"/>
              </c:ext>
            </c:extLst>
          </c:dPt>
          <c:dPt>
            <c:idx val="18"/>
            <c:invertIfNegative val="0"/>
            <c:bubble3D val="0"/>
            <c:spPr>
              <a:solidFill>
                <a:srgbClr val="DB4D5C"/>
              </a:solidFill>
              <a:ln w="0">
                <a:noFill/>
              </a:ln>
            </c:spPr>
            <c:extLst>
              <c:ext xmlns:c16="http://schemas.microsoft.com/office/drawing/2014/chart" uri="{C3380CC4-5D6E-409C-BE32-E72D297353CC}">
                <c16:uniqueId val="{00000025-5FD7-4845-A84C-8BD23F639B6D}"/>
              </c:ext>
            </c:extLst>
          </c:dPt>
          <c:dPt>
            <c:idx val="19"/>
            <c:invertIfNegative val="0"/>
            <c:bubble3D val="0"/>
            <c:spPr>
              <a:solidFill>
                <a:srgbClr val="768086"/>
              </a:solidFill>
              <a:ln w="0">
                <a:noFill/>
              </a:ln>
            </c:spPr>
            <c:extLst>
              <c:ext xmlns:c16="http://schemas.microsoft.com/office/drawing/2014/chart" uri="{C3380CC4-5D6E-409C-BE32-E72D297353CC}">
                <c16:uniqueId val="{00000027-5FD7-4845-A84C-8BD23F639B6D}"/>
              </c:ext>
            </c:extLst>
          </c:dPt>
          <c:dPt>
            <c:idx val="20"/>
            <c:invertIfNegative val="0"/>
            <c:bubble3D val="0"/>
            <c:spPr>
              <a:solidFill>
                <a:srgbClr val="00BF6F"/>
              </a:solidFill>
              <a:ln w="0">
                <a:noFill/>
              </a:ln>
            </c:spPr>
            <c:extLst>
              <c:ext xmlns:c16="http://schemas.microsoft.com/office/drawing/2014/chart" uri="{C3380CC4-5D6E-409C-BE32-E72D297353CC}">
                <c16:uniqueId val="{00000029-5FD7-4845-A84C-8BD23F639B6D}"/>
              </c:ext>
            </c:extLst>
          </c:dPt>
          <c:dPt>
            <c:idx val="21"/>
            <c:invertIfNegative val="0"/>
            <c:bubble3D val="0"/>
            <c:spPr>
              <a:solidFill>
                <a:srgbClr val="507CB6"/>
              </a:solidFill>
              <a:ln w="0">
                <a:noFill/>
              </a:ln>
            </c:spPr>
            <c:extLst>
              <c:ext xmlns:c16="http://schemas.microsoft.com/office/drawing/2014/chart" uri="{C3380CC4-5D6E-409C-BE32-E72D297353CC}">
                <c16:uniqueId val="{0000002B-5FD7-4845-A84C-8BD23F639B6D}"/>
              </c:ext>
            </c:extLst>
          </c:dPt>
          <c:dPt>
            <c:idx val="22"/>
            <c:invertIfNegative val="0"/>
            <c:bubble3D val="0"/>
            <c:spPr>
              <a:solidFill>
                <a:srgbClr val="F9BE00"/>
              </a:solidFill>
              <a:ln w="0">
                <a:noFill/>
              </a:ln>
            </c:spPr>
            <c:extLst>
              <c:ext xmlns:c16="http://schemas.microsoft.com/office/drawing/2014/chart" uri="{C3380CC4-5D6E-409C-BE32-E72D297353CC}">
                <c16:uniqueId val="{0000002D-5FD7-4845-A84C-8BD23F639B6D}"/>
              </c:ext>
            </c:extLst>
          </c:dPt>
          <c:cat>
            <c:strRef>
              <c:f>Sheet1!$A$2:$A$24</c:f>
              <c:strCache>
                <c:ptCount val="23"/>
                <c:pt idx="0">
                  <c:v>City of Alma</c:v>
                </c:pt>
                <c:pt idx="1">
                  <c:v>City of St. Louis</c:v>
                </c:pt>
                <c:pt idx="2">
                  <c:v>City of Ithaca</c:v>
                </c:pt>
                <c:pt idx="3">
                  <c:v>Village of Breckenridge</c:v>
                </c:pt>
                <c:pt idx="4">
                  <c:v>Village of Ashley</c:v>
                </c:pt>
                <c:pt idx="5">
                  <c:v>Village of Perrinton</c:v>
                </c:pt>
                <c:pt idx="6">
                  <c:v>Arcada Township</c:v>
                </c:pt>
                <c:pt idx="7">
                  <c:v>Bethany Township</c:v>
                </c:pt>
                <c:pt idx="8">
                  <c:v>Elba Township</c:v>
                </c:pt>
                <c:pt idx="9">
                  <c:v>Emerson Township</c:v>
                </c:pt>
                <c:pt idx="10">
                  <c:v>Fulton Township</c:v>
                </c:pt>
                <c:pt idx="11">
                  <c:v>Hamilton Township</c:v>
                </c:pt>
                <c:pt idx="12">
                  <c:v>Lafayette Township</c:v>
                </c:pt>
                <c:pt idx="13">
                  <c:v>Newark Township</c:v>
                </c:pt>
                <c:pt idx="14">
                  <c:v>New Haven Township</c:v>
                </c:pt>
                <c:pt idx="15">
                  <c:v>North Shade Township</c:v>
                </c:pt>
                <c:pt idx="16">
                  <c:v>North Star Township</c:v>
                </c:pt>
                <c:pt idx="17">
                  <c:v>Pine River Township</c:v>
                </c:pt>
                <c:pt idx="18">
                  <c:v>Seville Township</c:v>
                </c:pt>
                <c:pt idx="19">
                  <c:v>Sumner Township</c:v>
                </c:pt>
                <c:pt idx="20">
                  <c:v>Washington Township</c:v>
                </c:pt>
                <c:pt idx="21">
                  <c:v>Wheeler Township</c:v>
                </c:pt>
                <c:pt idx="22">
                  <c:v>I don't live in Gratiot County</c:v>
                </c:pt>
              </c:strCache>
            </c:strRef>
          </c:cat>
          <c:val>
            <c:numRef>
              <c:f>Sheet1!$B$2:$B$24</c:f>
              <c:numCache>
                <c:formatCode>0.00%</c:formatCode>
                <c:ptCount val="23"/>
                <c:pt idx="0">
                  <c:v>0.34389999999999998</c:v>
                </c:pt>
                <c:pt idx="1">
                  <c:v>0.11459999999999999</c:v>
                </c:pt>
                <c:pt idx="2">
                  <c:v>9.5500000000000002E-2</c:v>
                </c:pt>
                <c:pt idx="3">
                  <c:v>4.4600000000000001E-2</c:v>
                </c:pt>
                <c:pt idx="4">
                  <c:v>6.4000000000000003E-3</c:v>
                </c:pt>
                <c:pt idx="5">
                  <c:v>6.4000000000000003E-3</c:v>
                </c:pt>
                <c:pt idx="6">
                  <c:v>2.23E-2</c:v>
                </c:pt>
                <c:pt idx="7">
                  <c:v>2.23E-2</c:v>
                </c:pt>
                <c:pt idx="8">
                  <c:v>3.2000000000000002E-3</c:v>
                </c:pt>
                <c:pt idx="9">
                  <c:v>1.9099999999999999E-2</c:v>
                </c:pt>
                <c:pt idx="10">
                  <c:v>3.1800000000000002E-2</c:v>
                </c:pt>
                <c:pt idx="11">
                  <c:v>6.4000000000000003E-3</c:v>
                </c:pt>
                <c:pt idx="12">
                  <c:v>1.2699999999999999E-2</c:v>
                </c:pt>
                <c:pt idx="13">
                  <c:v>2.23E-2</c:v>
                </c:pt>
                <c:pt idx="14">
                  <c:v>9.5999999999999992E-3</c:v>
                </c:pt>
                <c:pt idx="15">
                  <c:v>6.4000000000000003E-3</c:v>
                </c:pt>
                <c:pt idx="16">
                  <c:v>6.4000000000000003E-3</c:v>
                </c:pt>
                <c:pt idx="17">
                  <c:v>5.0999999999999997E-2</c:v>
                </c:pt>
                <c:pt idx="18">
                  <c:v>5.0999999999999997E-2</c:v>
                </c:pt>
                <c:pt idx="19">
                  <c:v>1.5900000000000001E-2</c:v>
                </c:pt>
                <c:pt idx="20">
                  <c:v>9.5999999999999992E-3</c:v>
                </c:pt>
                <c:pt idx="21">
                  <c:v>2.87E-2</c:v>
                </c:pt>
                <c:pt idx="22">
                  <c:v>7.0099999999999996E-2</c:v>
                </c:pt>
              </c:numCache>
            </c:numRef>
          </c:val>
          <c:extLst>
            <c:ext xmlns:c16="http://schemas.microsoft.com/office/drawing/2014/chart" uri="{C3380CC4-5D6E-409C-BE32-E72D297353CC}">
              <c16:uniqueId val="{0000002E-5FD7-4845-A84C-8BD23F639B6D}"/>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A831-4CB8-81E4-3475B00AA4FF}"/>
              </c:ext>
            </c:extLst>
          </c:dPt>
          <c:dPt>
            <c:idx val="1"/>
            <c:invertIfNegative val="0"/>
            <c:bubble3D val="0"/>
            <c:spPr>
              <a:solidFill>
                <a:srgbClr val="507CB6"/>
              </a:solidFill>
              <a:ln w="0">
                <a:noFill/>
              </a:ln>
            </c:spPr>
            <c:extLst>
              <c:ext xmlns:c16="http://schemas.microsoft.com/office/drawing/2014/chart" uri="{C3380CC4-5D6E-409C-BE32-E72D297353CC}">
                <c16:uniqueId val="{00000003-A831-4CB8-81E4-3475B00AA4FF}"/>
              </c:ext>
            </c:extLst>
          </c:dPt>
          <c:dPt>
            <c:idx val="2"/>
            <c:invertIfNegative val="0"/>
            <c:bubble3D val="0"/>
            <c:spPr>
              <a:solidFill>
                <a:srgbClr val="F9BE00"/>
              </a:solidFill>
              <a:ln w="0">
                <a:noFill/>
              </a:ln>
            </c:spPr>
            <c:extLst>
              <c:ext xmlns:c16="http://schemas.microsoft.com/office/drawing/2014/chart" uri="{C3380CC4-5D6E-409C-BE32-E72D297353CC}">
                <c16:uniqueId val="{00000005-A831-4CB8-81E4-3475B00AA4FF}"/>
              </c:ext>
            </c:extLst>
          </c:dPt>
          <c:dPt>
            <c:idx val="3"/>
            <c:invertIfNegative val="0"/>
            <c:bubble3D val="0"/>
            <c:spPr>
              <a:solidFill>
                <a:srgbClr val="6BC8CD"/>
              </a:solidFill>
              <a:ln w="0">
                <a:noFill/>
              </a:ln>
            </c:spPr>
            <c:extLst>
              <c:ext xmlns:c16="http://schemas.microsoft.com/office/drawing/2014/chart" uri="{C3380CC4-5D6E-409C-BE32-E72D297353CC}">
                <c16:uniqueId val="{00000007-A831-4CB8-81E4-3475B00AA4FF}"/>
              </c:ext>
            </c:extLst>
          </c:dPt>
          <c:cat>
            <c:strRef>
              <c:f>Sheet1!$A$2:$A$5</c:f>
              <c:strCache>
                <c:ptCount val="4"/>
                <c:pt idx="0">
                  <c:v>Yes, I work within the county</c:v>
                </c:pt>
                <c:pt idx="1">
                  <c:v>No, I work outside of the county</c:v>
                </c:pt>
                <c:pt idx="2">
                  <c:v>Retired</c:v>
                </c:pt>
                <c:pt idx="3">
                  <c:v>Not Applicable</c:v>
                </c:pt>
              </c:strCache>
            </c:strRef>
          </c:cat>
          <c:val>
            <c:numRef>
              <c:f>Sheet1!$B$2:$B$5</c:f>
              <c:numCache>
                <c:formatCode>0.00%</c:formatCode>
                <c:ptCount val="4"/>
                <c:pt idx="0">
                  <c:v>0.68469999999999998</c:v>
                </c:pt>
                <c:pt idx="1">
                  <c:v>0.13059999999999999</c:v>
                </c:pt>
                <c:pt idx="2">
                  <c:v>0.12740000000000001</c:v>
                </c:pt>
                <c:pt idx="3">
                  <c:v>5.7299999999999997E-2</c:v>
                </c:pt>
              </c:numCache>
            </c:numRef>
          </c:val>
          <c:extLst>
            <c:ext xmlns:c16="http://schemas.microsoft.com/office/drawing/2014/chart" uri="{C3380CC4-5D6E-409C-BE32-E72D297353CC}">
              <c16:uniqueId val="{00000008-A831-4CB8-81E4-3475B00AA4FF}"/>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pieChart>
        <c:varyColors val="1"/>
        <c:ser>
          <c:idx val="0"/>
          <c:order val="0"/>
          <c:tx>
            <c:strRef>
              <c:f>Sheet1!$B$1</c:f>
              <c:strCache>
                <c:ptCount val="1"/>
                <c:pt idx="0">
                  <c:v>Total</c:v>
                </c:pt>
              </c:strCache>
            </c:strRef>
          </c:tx>
          <c:dPt>
            <c:idx val="0"/>
            <c:bubble3D val="0"/>
            <c:spPr>
              <a:solidFill>
                <a:srgbClr val="00BF6F"/>
              </a:solidFill>
            </c:spPr>
            <c:extLst>
              <c:ext xmlns:c16="http://schemas.microsoft.com/office/drawing/2014/chart" uri="{C3380CC4-5D6E-409C-BE32-E72D297353CC}">
                <c16:uniqueId val="{00000001-BCDD-4797-AB93-E00022F36DF5}"/>
              </c:ext>
            </c:extLst>
          </c:dPt>
          <c:dPt>
            <c:idx val="1"/>
            <c:bubble3D val="0"/>
            <c:spPr>
              <a:solidFill>
                <a:srgbClr val="507CB6"/>
              </a:solidFill>
            </c:spPr>
            <c:extLst>
              <c:ext xmlns:c16="http://schemas.microsoft.com/office/drawing/2014/chart" uri="{C3380CC4-5D6E-409C-BE32-E72D297353CC}">
                <c16:uniqueId val="{00000003-BCDD-4797-AB93-E00022F36DF5}"/>
              </c:ext>
            </c:extLst>
          </c:dPt>
          <c:dPt>
            <c:idx val="2"/>
            <c:bubble3D val="0"/>
            <c:spPr>
              <a:solidFill>
                <a:srgbClr val="F9BE00"/>
              </a:solidFill>
            </c:spPr>
            <c:extLst>
              <c:ext xmlns:c16="http://schemas.microsoft.com/office/drawing/2014/chart" uri="{C3380CC4-5D6E-409C-BE32-E72D297353CC}">
                <c16:uniqueId val="{00000005-BCDD-4797-AB93-E00022F36DF5}"/>
              </c:ext>
            </c:extLst>
          </c:dPt>
          <c:dPt>
            <c:idx val="3"/>
            <c:bubble3D val="0"/>
            <c:spPr>
              <a:solidFill>
                <a:srgbClr val="6BC8CD"/>
              </a:solidFill>
            </c:spPr>
            <c:extLst>
              <c:ext xmlns:c16="http://schemas.microsoft.com/office/drawing/2014/chart" uri="{C3380CC4-5D6E-409C-BE32-E72D297353CC}">
                <c16:uniqueId val="{00000007-BCDD-4797-AB93-E00022F36DF5}"/>
              </c:ext>
            </c:extLst>
          </c:dPt>
          <c:dPt>
            <c:idx val="4"/>
            <c:bubble3D val="0"/>
            <c:spPr>
              <a:solidFill>
                <a:srgbClr val="FF8B4F"/>
              </a:solidFill>
            </c:spPr>
            <c:extLst>
              <c:ext xmlns:c16="http://schemas.microsoft.com/office/drawing/2014/chart" uri="{C3380CC4-5D6E-409C-BE32-E72D297353CC}">
                <c16:uniqueId val="{00000009-BCDD-4797-AB93-E00022F36DF5}"/>
              </c:ext>
            </c:extLst>
          </c:dPt>
          <c:dPt>
            <c:idx val="5"/>
            <c:bubble3D val="0"/>
            <c:spPr>
              <a:solidFill>
                <a:srgbClr val="7D5E90"/>
              </a:solidFill>
            </c:spPr>
            <c:extLst>
              <c:ext xmlns:c16="http://schemas.microsoft.com/office/drawing/2014/chart" uri="{C3380CC4-5D6E-409C-BE32-E72D297353CC}">
                <c16:uniqueId val="{0000000B-BCDD-4797-AB93-E00022F36DF5}"/>
              </c:ext>
            </c:extLst>
          </c:dPt>
          <c:dPt>
            <c:idx val="6"/>
            <c:bubble3D val="0"/>
            <c:spPr>
              <a:solidFill>
                <a:srgbClr val="D25F90"/>
              </a:solidFill>
            </c:spPr>
            <c:extLst>
              <c:ext xmlns:c16="http://schemas.microsoft.com/office/drawing/2014/chart" uri="{C3380CC4-5D6E-409C-BE32-E72D297353CC}">
                <c16:uniqueId val="{0000000D-BCDD-4797-AB93-E00022F36DF5}"/>
              </c:ext>
            </c:extLst>
          </c:dPt>
          <c:dPt>
            <c:idx val="7"/>
            <c:bubble3D val="0"/>
            <c:spPr>
              <a:solidFill>
                <a:srgbClr val="C7B879"/>
              </a:solidFill>
            </c:spPr>
            <c:extLst>
              <c:ext xmlns:c16="http://schemas.microsoft.com/office/drawing/2014/chart" uri="{C3380CC4-5D6E-409C-BE32-E72D297353CC}">
                <c16:uniqueId val="{0000000F-BCDD-4797-AB93-E00022F36DF5}"/>
              </c:ext>
            </c:extLst>
          </c:dPt>
          <c:dLbls>
            <c:numFmt formatCode="0%" sourceLinked="0"/>
            <c:spPr>
              <a:noFill/>
              <a:ln>
                <a:noFill/>
              </a:ln>
              <a:effectLst/>
            </c:spPr>
            <c:txPr>
              <a:bodyPr/>
              <a:lstStyle/>
              <a:p>
                <a:pPr>
                  <a:defRPr sz="1200" b="0">
                    <a:solidFill>
                      <a:srgbClr val="000000"/>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Healthcare</c:v>
                </c:pt>
                <c:pt idx="1">
                  <c:v>Education</c:v>
                </c:pt>
                <c:pt idx="2">
                  <c:v>Retail/Sales</c:v>
                </c:pt>
                <c:pt idx="3">
                  <c:v>Agriculture</c:v>
                </c:pt>
                <c:pt idx="4">
                  <c:v>Government</c:v>
                </c:pt>
                <c:pt idx="5">
                  <c:v>Manufacturing</c:v>
                </c:pt>
                <c:pt idx="6">
                  <c:v>Other service industry</c:v>
                </c:pt>
                <c:pt idx="7">
                  <c:v>Other (not listed)</c:v>
                </c:pt>
              </c:strCache>
            </c:strRef>
          </c:cat>
          <c:val>
            <c:numRef>
              <c:f>Sheet1!$B$2:$B$9</c:f>
              <c:numCache>
                <c:formatCode>0%</c:formatCode>
                <c:ptCount val="8"/>
                <c:pt idx="0">
                  <c:v>0.2006</c:v>
                </c:pt>
                <c:pt idx="1">
                  <c:v>0.2261</c:v>
                </c:pt>
                <c:pt idx="2">
                  <c:v>2.5499999999999998E-2</c:v>
                </c:pt>
                <c:pt idx="3">
                  <c:v>1.9099999999999999E-2</c:v>
                </c:pt>
                <c:pt idx="4">
                  <c:v>0.1019</c:v>
                </c:pt>
                <c:pt idx="5">
                  <c:v>9.5999999999999992E-3</c:v>
                </c:pt>
                <c:pt idx="6">
                  <c:v>0.1019</c:v>
                </c:pt>
                <c:pt idx="7">
                  <c:v>0.31530000000000002</c:v>
                </c:pt>
              </c:numCache>
            </c:numRef>
          </c:val>
          <c:extLst>
            <c:ext xmlns:c16="http://schemas.microsoft.com/office/drawing/2014/chart" uri="{C3380CC4-5D6E-409C-BE32-E72D297353CC}">
              <c16:uniqueId val="{00000010-BCDD-4797-AB93-E00022F36DF5}"/>
            </c:ext>
          </c:extLst>
        </c:ser>
        <c:dLbls>
          <c:dLblPos val="ctr"/>
          <c:showLegendKey val="0"/>
          <c:showVal val="1"/>
          <c:showCatName val="0"/>
          <c:showSerName val="0"/>
          <c:showPercent val="0"/>
          <c:showBubbleSize val="0"/>
          <c:showLeaderLines val="1"/>
        </c:dLbls>
        <c:firstSliceAng val="0"/>
      </c:pieChart>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E8F6-4BDD-8E6B-D56C3FFC17AE}"/>
              </c:ext>
            </c:extLst>
          </c:dPt>
          <c:dPt>
            <c:idx val="1"/>
            <c:invertIfNegative val="0"/>
            <c:bubble3D val="0"/>
            <c:spPr>
              <a:solidFill>
                <a:srgbClr val="507CB6"/>
              </a:solidFill>
              <a:ln w="0">
                <a:noFill/>
              </a:ln>
            </c:spPr>
            <c:extLst>
              <c:ext xmlns:c16="http://schemas.microsoft.com/office/drawing/2014/chart" uri="{C3380CC4-5D6E-409C-BE32-E72D297353CC}">
                <c16:uniqueId val="{00000003-E8F6-4BDD-8E6B-D56C3FFC17AE}"/>
              </c:ext>
            </c:extLst>
          </c:dPt>
          <c:dPt>
            <c:idx val="2"/>
            <c:invertIfNegative val="0"/>
            <c:bubble3D val="0"/>
            <c:spPr>
              <a:solidFill>
                <a:srgbClr val="F9BE00"/>
              </a:solidFill>
              <a:ln w="0">
                <a:noFill/>
              </a:ln>
            </c:spPr>
            <c:extLst>
              <c:ext xmlns:c16="http://schemas.microsoft.com/office/drawing/2014/chart" uri="{C3380CC4-5D6E-409C-BE32-E72D297353CC}">
                <c16:uniqueId val="{00000005-E8F6-4BDD-8E6B-D56C3FFC17AE}"/>
              </c:ext>
            </c:extLst>
          </c:dPt>
          <c:dPt>
            <c:idx val="3"/>
            <c:invertIfNegative val="0"/>
            <c:bubble3D val="0"/>
            <c:spPr>
              <a:solidFill>
                <a:srgbClr val="6BC8CD"/>
              </a:solidFill>
              <a:ln w="0">
                <a:noFill/>
              </a:ln>
            </c:spPr>
            <c:extLst>
              <c:ext xmlns:c16="http://schemas.microsoft.com/office/drawing/2014/chart" uri="{C3380CC4-5D6E-409C-BE32-E72D297353CC}">
                <c16:uniqueId val="{00000007-E8F6-4BDD-8E6B-D56C3FFC17AE}"/>
              </c:ext>
            </c:extLst>
          </c:dPt>
          <c:dPt>
            <c:idx val="4"/>
            <c:invertIfNegative val="0"/>
            <c:bubble3D val="0"/>
            <c:spPr>
              <a:solidFill>
                <a:srgbClr val="FF8B4F"/>
              </a:solidFill>
              <a:ln w="0">
                <a:noFill/>
              </a:ln>
            </c:spPr>
            <c:extLst>
              <c:ext xmlns:c16="http://schemas.microsoft.com/office/drawing/2014/chart" uri="{C3380CC4-5D6E-409C-BE32-E72D297353CC}">
                <c16:uniqueId val="{00000009-E8F6-4BDD-8E6B-D56C3FFC17AE}"/>
              </c:ext>
            </c:extLst>
          </c:dPt>
          <c:dPt>
            <c:idx val="5"/>
            <c:invertIfNegative val="0"/>
            <c:bubble3D val="0"/>
            <c:spPr>
              <a:solidFill>
                <a:srgbClr val="7D5E90"/>
              </a:solidFill>
              <a:ln w="0">
                <a:noFill/>
              </a:ln>
            </c:spPr>
            <c:extLst>
              <c:ext xmlns:c16="http://schemas.microsoft.com/office/drawing/2014/chart" uri="{C3380CC4-5D6E-409C-BE32-E72D297353CC}">
                <c16:uniqueId val="{0000000B-E8F6-4BDD-8E6B-D56C3FFC17AE}"/>
              </c:ext>
            </c:extLst>
          </c:dPt>
          <c:dPt>
            <c:idx val="6"/>
            <c:invertIfNegative val="0"/>
            <c:bubble3D val="0"/>
            <c:spPr>
              <a:solidFill>
                <a:srgbClr val="D25F90"/>
              </a:solidFill>
              <a:ln w="0">
                <a:noFill/>
              </a:ln>
            </c:spPr>
            <c:extLst>
              <c:ext xmlns:c16="http://schemas.microsoft.com/office/drawing/2014/chart" uri="{C3380CC4-5D6E-409C-BE32-E72D297353CC}">
                <c16:uniqueId val="{0000000D-E8F6-4BDD-8E6B-D56C3FFC17AE}"/>
              </c:ext>
            </c:extLst>
          </c:dPt>
          <c:dPt>
            <c:idx val="7"/>
            <c:invertIfNegative val="0"/>
            <c:bubble3D val="0"/>
            <c:spPr>
              <a:solidFill>
                <a:srgbClr val="C7B879"/>
              </a:solidFill>
              <a:ln w="0">
                <a:noFill/>
              </a:ln>
            </c:spPr>
            <c:extLst>
              <c:ext xmlns:c16="http://schemas.microsoft.com/office/drawing/2014/chart" uri="{C3380CC4-5D6E-409C-BE32-E72D297353CC}">
                <c16:uniqueId val="{0000000F-E8F6-4BDD-8E6B-D56C3FFC17AE}"/>
              </c:ext>
            </c:extLst>
          </c:dPt>
          <c:dPt>
            <c:idx val="8"/>
            <c:invertIfNegative val="0"/>
            <c:bubble3D val="0"/>
            <c:spPr>
              <a:solidFill>
                <a:srgbClr val="DB4D5C"/>
              </a:solidFill>
              <a:ln w="0">
                <a:noFill/>
              </a:ln>
            </c:spPr>
            <c:extLst>
              <c:ext xmlns:c16="http://schemas.microsoft.com/office/drawing/2014/chart" uri="{C3380CC4-5D6E-409C-BE32-E72D297353CC}">
                <c16:uniqueId val="{00000011-E8F6-4BDD-8E6B-D56C3FFC17AE}"/>
              </c:ext>
            </c:extLst>
          </c:dPt>
          <c:dPt>
            <c:idx val="9"/>
            <c:invertIfNegative val="0"/>
            <c:bubble3D val="0"/>
            <c:spPr>
              <a:solidFill>
                <a:srgbClr val="768086"/>
              </a:solidFill>
              <a:ln w="0">
                <a:noFill/>
              </a:ln>
            </c:spPr>
            <c:extLst>
              <c:ext xmlns:c16="http://schemas.microsoft.com/office/drawing/2014/chart" uri="{C3380CC4-5D6E-409C-BE32-E72D297353CC}">
                <c16:uniqueId val="{00000013-E8F6-4BDD-8E6B-D56C3FFC17AE}"/>
              </c:ext>
            </c:extLst>
          </c:dPt>
          <c:dPt>
            <c:idx val="10"/>
            <c:invertIfNegative val="0"/>
            <c:bubble3D val="0"/>
            <c:spPr>
              <a:solidFill>
                <a:srgbClr val="00BF6F"/>
              </a:solidFill>
              <a:ln w="0">
                <a:noFill/>
              </a:ln>
            </c:spPr>
            <c:extLst>
              <c:ext xmlns:c16="http://schemas.microsoft.com/office/drawing/2014/chart" uri="{C3380CC4-5D6E-409C-BE32-E72D297353CC}">
                <c16:uniqueId val="{00000015-E8F6-4BDD-8E6B-D56C3FFC17AE}"/>
              </c:ext>
            </c:extLst>
          </c:dPt>
          <c:dPt>
            <c:idx val="11"/>
            <c:invertIfNegative val="0"/>
            <c:bubble3D val="0"/>
            <c:spPr>
              <a:solidFill>
                <a:srgbClr val="507CB6"/>
              </a:solidFill>
              <a:ln w="0">
                <a:noFill/>
              </a:ln>
            </c:spPr>
            <c:extLst>
              <c:ext xmlns:c16="http://schemas.microsoft.com/office/drawing/2014/chart" uri="{C3380CC4-5D6E-409C-BE32-E72D297353CC}">
                <c16:uniqueId val="{00000017-E8F6-4BDD-8E6B-D56C3FFC17AE}"/>
              </c:ext>
            </c:extLst>
          </c:dPt>
          <c:dPt>
            <c:idx val="12"/>
            <c:invertIfNegative val="0"/>
            <c:bubble3D val="0"/>
            <c:spPr>
              <a:solidFill>
                <a:srgbClr val="F9BE00"/>
              </a:solidFill>
              <a:ln w="0">
                <a:noFill/>
              </a:ln>
            </c:spPr>
            <c:extLst>
              <c:ext xmlns:c16="http://schemas.microsoft.com/office/drawing/2014/chart" uri="{C3380CC4-5D6E-409C-BE32-E72D297353CC}">
                <c16:uniqueId val="{00000019-E8F6-4BDD-8E6B-D56C3FFC17AE}"/>
              </c:ext>
            </c:extLst>
          </c:dPt>
          <c:dPt>
            <c:idx val="13"/>
            <c:invertIfNegative val="0"/>
            <c:bubble3D val="0"/>
            <c:spPr>
              <a:solidFill>
                <a:srgbClr val="6BC8CD"/>
              </a:solidFill>
              <a:ln w="0">
                <a:noFill/>
              </a:ln>
            </c:spPr>
            <c:extLst>
              <c:ext xmlns:c16="http://schemas.microsoft.com/office/drawing/2014/chart" uri="{C3380CC4-5D6E-409C-BE32-E72D297353CC}">
                <c16:uniqueId val="{0000001B-E8F6-4BDD-8E6B-D56C3FFC17AE}"/>
              </c:ext>
            </c:extLst>
          </c:dPt>
          <c:dPt>
            <c:idx val="14"/>
            <c:invertIfNegative val="0"/>
            <c:bubble3D val="0"/>
            <c:spPr>
              <a:solidFill>
                <a:srgbClr val="FF8B4F"/>
              </a:solidFill>
              <a:ln w="0">
                <a:noFill/>
              </a:ln>
            </c:spPr>
            <c:extLst>
              <c:ext xmlns:c16="http://schemas.microsoft.com/office/drawing/2014/chart" uri="{C3380CC4-5D6E-409C-BE32-E72D297353CC}">
                <c16:uniqueId val="{0000001D-E8F6-4BDD-8E6B-D56C3FFC17AE}"/>
              </c:ext>
            </c:extLst>
          </c:dPt>
          <c:dPt>
            <c:idx val="15"/>
            <c:invertIfNegative val="0"/>
            <c:bubble3D val="0"/>
            <c:spPr>
              <a:solidFill>
                <a:srgbClr val="7D5E90"/>
              </a:solidFill>
              <a:ln w="0">
                <a:noFill/>
              </a:ln>
            </c:spPr>
            <c:extLst>
              <c:ext xmlns:c16="http://schemas.microsoft.com/office/drawing/2014/chart" uri="{C3380CC4-5D6E-409C-BE32-E72D297353CC}">
                <c16:uniqueId val="{0000001F-E8F6-4BDD-8E6B-D56C3FFC17AE}"/>
              </c:ext>
            </c:extLst>
          </c:dPt>
          <c:dLbls>
            <c:numFmt formatCode="0.0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Low tax rate</c:v>
                </c:pt>
                <c:pt idx="1">
                  <c:v>Affordable housing</c:v>
                </c:pt>
                <c:pt idx="2">
                  <c:v>Small town character</c:v>
                </c:pt>
                <c:pt idx="3">
                  <c:v>Family ties</c:v>
                </c:pt>
                <c:pt idx="4">
                  <c:v>Low crime rate</c:v>
                </c:pt>
                <c:pt idx="5">
                  <c:v>Convenience to work</c:v>
                </c:pt>
                <c:pt idx="6">
                  <c:v>Access to highways</c:v>
                </c:pt>
                <c:pt idx="7">
                  <c:v>Open spaces</c:v>
                </c:pt>
                <c:pt idx="8">
                  <c:v>School system</c:v>
                </c:pt>
                <c:pt idx="9">
                  <c:v>Historic resources</c:v>
                </c:pt>
                <c:pt idx="10">
                  <c:v>Recreation opportunities</c:v>
                </c:pt>
                <c:pt idx="11">
                  <c:v>Community activities</c:v>
                </c:pt>
                <c:pt idx="12">
                  <c:v>Employment opportunities</c:v>
                </c:pt>
                <c:pt idx="13">
                  <c:v>Convenience to services</c:v>
                </c:pt>
                <c:pt idx="14">
                  <c:v>Available land for farming</c:v>
                </c:pt>
                <c:pt idx="15">
                  <c:v>Other (please specify)</c:v>
                </c:pt>
              </c:strCache>
            </c:strRef>
          </c:cat>
          <c:val>
            <c:numRef>
              <c:f>Sheet1!$B$2:$B$17</c:f>
              <c:numCache>
                <c:formatCode>0.00%</c:formatCode>
                <c:ptCount val="16"/>
                <c:pt idx="0">
                  <c:v>8.9200000000000002E-2</c:v>
                </c:pt>
                <c:pt idx="1">
                  <c:v>0.2006</c:v>
                </c:pt>
                <c:pt idx="2">
                  <c:v>0.69750000000000001</c:v>
                </c:pt>
                <c:pt idx="3">
                  <c:v>0.44269999999999998</c:v>
                </c:pt>
                <c:pt idx="4">
                  <c:v>0.41720000000000002</c:v>
                </c:pt>
                <c:pt idx="5">
                  <c:v>0.3599</c:v>
                </c:pt>
                <c:pt idx="6">
                  <c:v>0.14330000000000001</c:v>
                </c:pt>
                <c:pt idx="7">
                  <c:v>0.21659999999999999</c:v>
                </c:pt>
                <c:pt idx="8">
                  <c:v>0.18149999999999999</c:v>
                </c:pt>
                <c:pt idx="9">
                  <c:v>2.87E-2</c:v>
                </c:pt>
                <c:pt idx="10">
                  <c:v>6.6900000000000001E-2</c:v>
                </c:pt>
                <c:pt idx="11">
                  <c:v>0.15290000000000001</c:v>
                </c:pt>
                <c:pt idx="12">
                  <c:v>6.3700000000000007E-2</c:v>
                </c:pt>
                <c:pt idx="13">
                  <c:v>0.1242</c:v>
                </c:pt>
                <c:pt idx="14">
                  <c:v>5.7299999999999997E-2</c:v>
                </c:pt>
                <c:pt idx="15">
                  <c:v>5.4100000000000002E-2</c:v>
                </c:pt>
              </c:numCache>
            </c:numRef>
          </c:val>
          <c:extLst>
            <c:ext xmlns:c16="http://schemas.microsoft.com/office/drawing/2014/chart" uri="{C3380CC4-5D6E-409C-BE32-E72D297353CC}">
              <c16:uniqueId val="{00000020-E8F6-4BDD-8E6B-D56C3FFC17AE}"/>
            </c:ext>
          </c:extLst>
        </c:ser>
        <c:dLbls>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0E21-44AC-8946-44E0EFB89555}"/>
              </c:ext>
            </c:extLst>
          </c:dPt>
          <c:dPt>
            <c:idx val="1"/>
            <c:invertIfNegative val="0"/>
            <c:bubble3D val="0"/>
            <c:spPr>
              <a:solidFill>
                <a:srgbClr val="507CB6"/>
              </a:solidFill>
              <a:ln w="0">
                <a:noFill/>
              </a:ln>
            </c:spPr>
            <c:extLst>
              <c:ext xmlns:c16="http://schemas.microsoft.com/office/drawing/2014/chart" uri="{C3380CC4-5D6E-409C-BE32-E72D297353CC}">
                <c16:uniqueId val="{00000003-0E21-44AC-8946-44E0EFB89555}"/>
              </c:ext>
            </c:extLst>
          </c:dPt>
          <c:dPt>
            <c:idx val="2"/>
            <c:invertIfNegative val="0"/>
            <c:bubble3D val="0"/>
            <c:spPr>
              <a:solidFill>
                <a:srgbClr val="F9BE00"/>
              </a:solidFill>
              <a:ln w="0">
                <a:noFill/>
              </a:ln>
            </c:spPr>
            <c:extLst>
              <c:ext xmlns:c16="http://schemas.microsoft.com/office/drawing/2014/chart" uri="{C3380CC4-5D6E-409C-BE32-E72D297353CC}">
                <c16:uniqueId val="{00000005-0E21-44AC-8946-44E0EFB89555}"/>
              </c:ext>
            </c:extLst>
          </c:dPt>
          <c:dPt>
            <c:idx val="3"/>
            <c:invertIfNegative val="0"/>
            <c:bubble3D val="0"/>
            <c:spPr>
              <a:solidFill>
                <a:srgbClr val="6BC8CD"/>
              </a:solidFill>
              <a:ln w="0">
                <a:noFill/>
              </a:ln>
            </c:spPr>
            <c:extLst>
              <c:ext xmlns:c16="http://schemas.microsoft.com/office/drawing/2014/chart" uri="{C3380CC4-5D6E-409C-BE32-E72D297353CC}">
                <c16:uniqueId val="{00000007-0E21-44AC-8946-44E0EFB89555}"/>
              </c:ext>
            </c:extLst>
          </c:dPt>
          <c:dPt>
            <c:idx val="4"/>
            <c:invertIfNegative val="0"/>
            <c:bubble3D val="0"/>
            <c:spPr>
              <a:solidFill>
                <a:srgbClr val="FF8B4F"/>
              </a:solidFill>
              <a:ln w="0">
                <a:noFill/>
              </a:ln>
            </c:spPr>
            <c:extLst>
              <c:ext xmlns:c16="http://schemas.microsoft.com/office/drawing/2014/chart" uri="{C3380CC4-5D6E-409C-BE32-E72D297353CC}">
                <c16:uniqueId val="{00000009-0E21-44AC-8946-44E0EFB89555}"/>
              </c:ext>
            </c:extLst>
          </c:dPt>
          <c:dPt>
            <c:idx val="5"/>
            <c:invertIfNegative val="0"/>
            <c:bubble3D val="0"/>
            <c:spPr>
              <a:solidFill>
                <a:srgbClr val="7D5E90"/>
              </a:solidFill>
              <a:ln w="0">
                <a:noFill/>
              </a:ln>
            </c:spPr>
            <c:extLst>
              <c:ext xmlns:c16="http://schemas.microsoft.com/office/drawing/2014/chart" uri="{C3380CC4-5D6E-409C-BE32-E72D297353CC}">
                <c16:uniqueId val="{0000000B-0E21-44AC-8946-44E0EFB89555}"/>
              </c:ext>
            </c:extLst>
          </c:dPt>
          <c:dPt>
            <c:idx val="6"/>
            <c:invertIfNegative val="0"/>
            <c:bubble3D val="0"/>
            <c:spPr>
              <a:solidFill>
                <a:srgbClr val="D25F90"/>
              </a:solidFill>
              <a:ln w="0">
                <a:noFill/>
              </a:ln>
            </c:spPr>
            <c:extLst>
              <c:ext xmlns:c16="http://schemas.microsoft.com/office/drawing/2014/chart" uri="{C3380CC4-5D6E-409C-BE32-E72D297353CC}">
                <c16:uniqueId val="{0000000D-0E21-44AC-8946-44E0EFB89555}"/>
              </c:ext>
            </c:extLst>
          </c:dPt>
          <c:dPt>
            <c:idx val="7"/>
            <c:invertIfNegative val="0"/>
            <c:bubble3D val="0"/>
            <c:spPr>
              <a:solidFill>
                <a:srgbClr val="C7B879"/>
              </a:solidFill>
              <a:ln w="0">
                <a:noFill/>
              </a:ln>
            </c:spPr>
            <c:extLst>
              <c:ext xmlns:c16="http://schemas.microsoft.com/office/drawing/2014/chart" uri="{C3380CC4-5D6E-409C-BE32-E72D297353CC}">
                <c16:uniqueId val="{0000000F-0E21-44AC-8946-44E0EFB89555}"/>
              </c:ext>
            </c:extLst>
          </c:dPt>
          <c:dPt>
            <c:idx val="8"/>
            <c:invertIfNegative val="0"/>
            <c:bubble3D val="0"/>
            <c:spPr>
              <a:solidFill>
                <a:srgbClr val="DB4D5C"/>
              </a:solidFill>
              <a:ln w="0">
                <a:noFill/>
              </a:ln>
            </c:spPr>
            <c:extLst>
              <c:ext xmlns:c16="http://schemas.microsoft.com/office/drawing/2014/chart" uri="{C3380CC4-5D6E-409C-BE32-E72D297353CC}">
                <c16:uniqueId val="{00000011-0E21-44AC-8946-44E0EFB89555}"/>
              </c:ext>
            </c:extLst>
          </c:dPt>
          <c:dPt>
            <c:idx val="9"/>
            <c:invertIfNegative val="0"/>
            <c:bubble3D val="0"/>
            <c:spPr>
              <a:solidFill>
                <a:srgbClr val="768086"/>
              </a:solidFill>
              <a:ln w="0">
                <a:noFill/>
              </a:ln>
            </c:spPr>
            <c:extLst>
              <c:ext xmlns:c16="http://schemas.microsoft.com/office/drawing/2014/chart" uri="{C3380CC4-5D6E-409C-BE32-E72D297353CC}">
                <c16:uniqueId val="{00000013-0E21-44AC-8946-44E0EFB89555}"/>
              </c:ext>
            </c:extLst>
          </c:dPt>
          <c:dPt>
            <c:idx val="10"/>
            <c:invertIfNegative val="0"/>
            <c:bubble3D val="0"/>
            <c:spPr>
              <a:solidFill>
                <a:srgbClr val="00BF6F"/>
              </a:solidFill>
              <a:ln w="0">
                <a:noFill/>
              </a:ln>
            </c:spPr>
            <c:extLst>
              <c:ext xmlns:c16="http://schemas.microsoft.com/office/drawing/2014/chart" uri="{C3380CC4-5D6E-409C-BE32-E72D297353CC}">
                <c16:uniqueId val="{00000015-0E21-44AC-8946-44E0EFB89555}"/>
              </c:ext>
            </c:extLst>
          </c:dPt>
          <c:dPt>
            <c:idx val="11"/>
            <c:invertIfNegative val="0"/>
            <c:bubble3D val="0"/>
            <c:spPr>
              <a:solidFill>
                <a:srgbClr val="507CB6"/>
              </a:solidFill>
              <a:ln w="0">
                <a:noFill/>
              </a:ln>
            </c:spPr>
            <c:extLst>
              <c:ext xmlns:c16="http://schemas.microsoft.com/office/drawing/2014/chart" uri="{C3380CC4-5D6E-409C-BE32-E72D297353CC}">
                <c16:uniqueId val="{00000017-0E21-44AC-8946-44E0EFB89555}"/>
              </c:ext>
            </c:extLst>
          </c:dPt>
          <c:dLbls>
            <c:numFmt formatCode="0.0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High tax rate</c:v>
                </c:pt>
                <c:pt idx="1">
                  <c:v>Lack of retail shopping opportunities</c:v>
                </c:pt>
                <c:pt idx="2">
                  <c:v>Lack of a community-gathering place</c:v>
                </c:pt>
                <c:pt idx="3">
                  <c:v>School system</c:v>
                </c:pt>
                <c:pt idx="4">
                  <c:v>Lack of affordable housing</c:v>
                </c:pt>
                <c:pt idx="5">
                  <c:v>Municipal services</c:v>
                </c:pt>
                <c:pt idx="6">
                  <c:v>Lack of recreation opportunities</c:v>
                </c:pt>
                <c:pt idx="7">
                  <c:v>Excessive traffic</c:v>
                </c:pt>
                <c:pt idx="8">
                  <c:v>Lack of employment opportunities</c:v>
                </c:pt>
                <c:pt idx="9">
                  <c:v>Excessive development</c:v>
                </c:pt>
                <c:pt idx="10">
                  <c:v>Loss of small-town character</c:v>
                </c:pt>
                <c:pt idx="11">
                  <c:v>Other (please specify)</c:v>
                </c:pt>
              </c:strCache>
            </c:strRef>
          </c:cat>
          <c:val>
            <c:numRef>
              <c:f>Sheet1!$B$2:$B$13</c:f>
              <c:numCache>
                <c:formatCode>0.00%</c:formatCode>
                <c:ptCount val="12"/>
                <c:pt idx="0">
                  <c:v>0.24840000000000001</c:v>
                </c:pt>
                <c:pt idx="1">
                  <c:v>0.63380000000000003</c:v>
                </c:pt>
                <c:pt idx="2">
                  <c:v>0.30570000000000003</c:v>
                </c:pt>
                <c:pt idx="3">
                  <c:v>0.17829999999999999</c:v>
                </c:pt>
                <c:pt idx="4">
                  <c:v>0.32479999999999998</c:v>
                </c:pt>
                <c:pt idx="5">
                  <c:v>0.1051</c:v>
                </c:pt>
                <c:pt idx="6">
                  <c:v>0.51270000000000004</c:v>
                </c:pt>
                <c:pt idx="7">
                  <c:v>3.1800000000000002E-2</c:v>
                </c:pt>
                <c:pt idx="8">
                  <c:v>0.4108</c:v>
                </c:pt>
                <c:pt idx="9">
                  <c:v>3.1800000000000002E-2</c:v>
                </c:pt>
                <c:pt idx="10">
                  <c:v>7.9600000000000004E-2</c:v>
                </c:pt>
                <c:pt idx="11">
                  <c:v>0.24840000000000001</c:v>
                </c:pt>
              </c:numCache>
            </c:numRef>
          </c:val>
          <c:extLst>
            <c:ext xmlns:c16="http://schemas.microsoft.com/office/drawing/2014/chart" uri="{C3380CC4-5D6E-409C-BE32-E72D297353CC}">
              <c16:uniqueId val="{00000018-0E21-44AC-8946-44E0EFB89555}"/>
            </c:ext>
          </c:extLst>
        </c:ser>
        <c:dLbls>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Very important</c:v>
                </c:pt>
              </c:strCache>
            </c:strRef>
          </c:tx>
          <c:spPr>
            <a:solidFill>
              <a:srgbClr val="00BF6F"/>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Road quality</c:v>
                </c:pt>
                <c:pt idx="1">
                  <c:v>Employment opportunities</c:v>
                </c:pt>
                <c:pt idx="2">
                  <c:v>Overall appearance</c:v>
                </c:pt>
                <c:pt idx="3">
                  <c:v>Recreational resources</c:v>
                </c:pt>
                <c:pt idx="4">
                  <c:v>Public services</c:v>
                </c:pt>
                <c:pt idx="5">
                  <c:v>Housing choices</c:v>
                </c:pt>
                <c:pt idx="6">
                  <c:v>Shopping opportunities</c:v>
                </c:pt>
                <c:pt idx="7">
                  <c:v>Community and cultural events</c:v>
                </c:pt>
                <c:pt idx="8">
                  <c:v>Non-motorized transportation facilities (e.g. bicycle lanes, paved paths)</c:v>
                </c:pt>
                <c:pt idx="9">
                  <c:v>Public transportation</c:v>
                </c:pt>
              </c:strCache>
            </c:strRef>
          </c:cat>
          <c:val>
            <c:numRef>
              <c:f>Sheet1!$B$2:$B$11</c:f>
              <c:numCache>
                <c:formatCode>0.00%</c:formatCode>
                <c:ptCount val="10"/>
                <c:pt idx="0">
                  <c:v>0.54779999999999995</c:v>
                </c:pt>
                <c:pt idx="1">
                  <c:v>0.53500000000000003</c:v>
                </c:pt>
                <c:pt idx="2">
                  <c:v>0.37580000000000002</c:v>
                </c:pt>
                <c:pt idx="3">
                  <c:v>0.43309999999999998</c:v>
                </c:pt>
                <c:pt idx="4">
                  <c:v>0.42680000000000001</c:v>
                </c:pt>
                <c:pt idx="5">
                  <c:v>0.40450000000000003</c:v>
                </c:pt>
                <c:pt idx="6">
                  <c:v>0.3503</c:v>
                </c:pt>
                <c:pt idx="7">
                  <c:v>0.29620000000000002</c:v>
                </c:pt>
                <c:pt idx="8">
                  <c:v>0.26429999999999998</c:v>
                </c:pt>
                <c:pt idx="9">
                  <c:v>0.25480000000000003</c:v>
                </c:pt>
              </c:numCache>
            </c:numRef>
          </c:val>
          <c:extLst>
            <c:ext xmlns:c16="http://schemas.microsoft.com/office/drawing/2014/chart" uri="{C3380CC4-5D6E-409C-BE32-E72D297353CC}">
              <c16:uniqueId val="{00000000-0695-40C2-88FC-B30335929303}"/>
            </c:ext>
          </c:extLst>
        </c:ser>
        <c:ser>
          <c:idx val="1"/>
          <c:order val="1"/>
          <c:tx>
            <c:strRef>
              <c:f>Sheet1!$C$1</c:f>
              <c:strCache>
                <c:ptCount val="1"/>
                <c:pt idx="0">
                  <c:v>Fairly important</c:v>
                </c:pt>
              </c:strCache>
            </c:strRef>
          </c:tx>
          <c:spPr>
            <a:solidFill>
              <a:srgbClr val="507CB6"/>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Road quality</c:v>
                </c:pt>
                <c:pt idx="1">
                  <c:v>Employment opportunities</c:v>
                </c:pt>
                <c:pt idx="2">
                  <c:v>Overall appearance</c:v>
                </c:pt>
                <c:pt idx="3">
                  <c:v>Recreational resources</c:v>
                </c:pt>
                <c:pt idx="4">
                  <c:v>Public services</c:v>
                </c:pt>
                <c:pt idx="5">
                  <c:v>Housing choices</c:v>
                </c:pt>
                <c:pt idx="6">
                  <c:v>Shopping opportunities</c:v>
                </c:pt>
                <c:pt idx="7">
                  <c:v>Community and cultural events</c:v>
                </c:pt>
                <c:pt idx="8">
                  <c:v>Non-motorized transportation facilities (e.g. bicycle lanes, paved paths)</c:v>
                </c:pt>
                <c:pt idx="9">
                  <c:v>Public transportation</c:v>
                </c:pt>
              </c:strCache>
            </c:strRef>
          </c:cat>
          <c:val>
            <c:numRef>
              <c:f>Sheet1!$C$2:$C$11</c:f>
              <c:numCache>
                <c:formatCode>0.00%</c:formatCode>
                <c:ptCount val="10"/>
                <c:pt idx="0">
                  <c:v>0.37259999999999999</c:v>
                </c:pt>
                <c:pt idx="1">
                  <c:v>0.31209999999999999</c:v>
                </c:pt>
                <c:pt idx="2">
                  <c:v>0.4904</c:v>
                </c:pt>
                <c:pt idx="3">
                  <c:v>0.39810000000000001</c:v>
                </c:pt>
                <c:pt idx="4">
                  <c:v>0.30570000000000003</c:v>
                </c:pt>
                <c:pt idx="5">
                  <c:v>0.33760000000000001</c:v>
                </c:pt>
                <c:pt idx="6">
                  <c:v>0.4108</c:v>
                </c:pt>
                <c:pt idx="7">
                  <c:v>0.44900000000000001</c:v>
                </c:pt>
                <c:pt idx="8">
                  <c:v>0.33439999999999998</c:v>
                </c:pt>
                <c:pt idx="9">
                  <c:v>0.28660000000000002</c:v>
                </c:pt>
              </c:numCache>
            </c:numRef>
          </c:val>
          <c:extLst>
            <c:ext xmlns:c16="http://schemas.microsoft.com/office/drawing/2014/chart" uri="{C3380CC4-5D6E-409C-BE32-E72D297353CC}">
              <c16:uniqueId val="{00000001-0695-40C2-88FC-B30335929303}"/>
            </c:ext>
          </c:extLst>
        </c:ser>
        <c:ser>
          <c:idx val="2"/>
          <c:order val="2"/>
          <c:tx>
            <c:strRef>
              <c:f>Sheet1!$D$1</c:f>
              <c:strCache>
                <c:ptCount val="1"/>
                <c:pt idx="0">
                  <c:v>Neutral</c:v>
                </c:pt>
              </c:strCache>
            </c:strRef>
          </c:tx>
          <c:spPr>
            <a:solidFill>
              <a:srgbClr val="F9BE00"/>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Road quality</c:v>
                </c:pt>
                <c:pt idx="1">
                  <c:v>Employment opportunities</c:v>
                </c:pt>
                <c:pt idx="2">
                  <c:v>Overall appearance</c:v>
                </c:pt>
                <c:pt idx="3">
                  <c:v>Recreational resources</c:v>
                </c:pt>
                <c:pt idx="4">
                  <c:v>Public services</c:v>
                </c:pt>
                <c:pt idx="5">
                  <c:v>Housing choices</c:v>
                </c:pt>
                <c:pt idx="6">
                  <c:v>Shopping opportunities</c:v>
                </c:pt>
                <c:pt idx="7">
                  <c:v>Community and cultural events</c:v>
                </c:pt>
                <c:pt idx="8">
                  <c:v>Non-motorized transportation facilities (e.g. bicycle lanes, paved paths)</c:v>
                </c:pt>
                <c:pt idx="9">
                  <c:v>Public transportation</c:v>
                </c:pt>
              </c:strCache>
            </c:strRef>
          </c:cat>
          <c:val>
            <c:numRef>
              <c:f>Sheet1!$D$2:$D$11</c:f>
              <c:numCache>
                <c:formatCode>0.00%</c:formatCode>
                <c:ptCount val="10"/>
                <c:pt idx="0">
                  <c:v>6.6900000000000001E-2</c:v>
                </c:pt>
                <c:pt idx="1">
                  <c:v>0.1242</c:v>
                </c:pt>
                <c:pt idx="2">
                  <c:v>0.121</c:v>
                </c:pt>
                <c:pt idx="3">
                  <c:v>0.12740000000000001</c:v>
                </c:pt>
                <c:pt idx="4">
                  <c:v>0.2261</c:v>
                </c:pt>
                <c:pt idx="5">
                  <c:v>0.2261</c:v>
                </c:pt>
                <c:pt idx="6">
                  <c:v>0.16239999999999999</c:v>
                </c:pt>
                <c:pt idx="7">
                  <c:v>0.2102</c:v>
                </c:pt>
                <c:pt idx="8">
                  <c:v>0.25800000000000001</c:v>
                </c:pt>
                <c:pt idx="9">
                  <c:v>0.27710000000000001</c:v>
                </c:pt>
              </c:numCache>
            </c:numRef>
          </c:val>
          <c:extLst>
            <c:ext xmlns:c16="http://schemas.microsoft.com/office/drawing/2014/chart" uri="{C3380CC4-5D6E-409C-BE32-E72D297353CC}">
              <c16:uniqueId val="{00000002-0695-40C2-88FC-B30335929303}"/>
            </c:ext>
          </c:extLst>
        </c:ser>
        <c:ser>
          <c:idx val="3"/>
          <c:order val="3"/>
          <c:tx>
            <c:strRef>
              <c:f>Sheet1!$E$1</c:f>
              <c:strCache>
                <c:ptCount val="1"/>
                <c:pt idx="0">
                  <c:v>Fairly unimportant</c:v>
                </c:pt>
              </c:strCache>
            </c:strRef>
          </c:tx>
          <c:spPr>
            <a:solidFill>
              <a:srgbClr val="6BC8CD"/>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Road quality</c:v>
                </c:pt>
                <c:pt idx="1">
                  <c:v>Employment opportunities</c:v>
                </c:pt>
                <c:pt idx="2">
                  <c:v>Overall appearance</c:v>
                </c:pt>
                <c:pt idx="3">
                  <c:v>Recreational resources</c:v>
                </c:pt>
                <c:pt idx="4">
                  <c:v>Public services</c:v>
                </c:pt>
                <c:pt idx="5">
                  <c:v>Housing choices</c:v>
                </c:pt>
                <c:pt idx="6">
                  <c:v>Shopping opportunities</c:v>
                </c:pt>
                <c:pt idx="7">
                  <c:v>Community and cultural events</c:v>
                </c:pt>
                <c:pt idx="8">
                  <c:v>Non-motorized transportation facilities (e.g. bicycle lanes, paved paths)</c:v>
                </c:pt>
                <c:pt idx="9">
                  <c:v>Public transportation</c:v>
                </c:pt>
              </c:strCache>
            </c:strRef>
          </c:cat>
          <c:val>
            <c:numRef>
              <c:f>Sheet1!$E$2:$E$11</c:f>
              <c:numCache>
                <c:formatCode>0.00%</c:formatCode>
                <c:ptCount val="10"/>
                <c:pt idx="0">
                  <c:v>9.5999999999999992E-3</c:v>
                </c:pt>
                <c:pt idx="1">
                  <c:v>6.4000000000000003E-3</c:v>
                </c:pt>
                <c:pt idx="2">
                  <c:v>9.5999999999999992E-3</c:v>
                </c:pt>
                <c:pt idx="3">
                  <c:v>3.5000000000000003E-2</c:v>
                </c:pt>
                <c:pt idx="4">
                  <c:v>3.5000000000000003E-2</c:v>
                </c:pt>
                <c:pt idx="5">
                  <c:v>1.5900000000000001E-2</c:v>
                </c:pt>
                <c:pt idx="6">
                  <c:v>6.3700000000000007E-2</c:v>
                </c:pt>
                <c:pt idx="7">
                  <c:v>3.5000000000000003E-2</c:v>
                </c:pt>
                <c:pt idx="8">
                  <c:v>9.5500000000000002E-2</c:v>
                </c:pt>
                <c:pt idx="9">
                  <c:v>0.1051</c:v>
                </c:pt>
              </c:numCache>
            </c:numRef>
          </c:val>
          <c:extLst>
            <c:ext xmlns:c16="http://schemas.microsoft.com/office/drawing/2014/chart" uri="{C3380CC4-5D6E-409C-BE32-E72D297353CC}">
              <c16:uniqueId val="{00000003-0695-40C2-88FC-B30335929303}"/>
            </c:ext>
          </c:extLst>
        </c:ser>
        <c:ser>
          <c:idx val="4"/>
          <c:order val="4"/>
          <c:tx>
            <c:strRef>
              <c:f>Sheet1!$F$1</c:f>
              <c:strCache>
                <c:ptCount val="1"/>
                <c:pt idx="0">
                  <c:v>Very unimportant</c:v>
                </c:pt>
              </c:strCache>
            </c:strRef>
          </c:tx>
          <c:spPr>
            <a:solidFill>
              <a:srgbClr val="FF8B4F"/>
            </a:solidFill>
          </c:spPr>
          <c:invertIfNegative val="0"/>
          <c:dLbls>
            <c:numFmt formatCode="0.00%" sourceLinked="0"/>
            <c:spPr>
              <a:noFill/>
              <a:ln>
                <a:noFill/>
              </a:ln>
              <a:effectLst/>
            </c:spPr>
            <c:txPr>
              <a:bodyPr/>
              <a:lstStyle/>
              <a:p>
                <a:pPr>
                  <a:defRPr sz="9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Road quality</c:v>
                </c:pt>
                <c:pt idx="1">
                  <c:v>Employment opportunities</c:v>
                </c:pt>
                <c:pt idx="2">
                  <c:v>Overall appearance</c:v>
                </c:pt>
                <c:pt idx="3">
                  <c:v>Recreational resources</c:v>
                </c:pt>
                <c:pt idx="4">
                  <c:v>Public services</c:v>
                </c:pt>
                <c:pt idx="5">
                  <c:v>Housing choices</c:v>
                </c:pt>
                <c:pt idx="6">
                  <c:v>Shopping opportunities</c:v>
                </c:pt>
                <c:pt idx="7">
                  <c:v>Community and cultural events</c:v>
                </c:pt>
                <c:pt idx="8">
                  <c:v>Non-motorized transportation facilities (e.g. bicycle lanes, paved paths)</c:v>
                </c:pt>
                <c:pt idx="9">
                  <c:v>Public transportation</c:v>
                </c:pt>
              </c:strCache>
            </c:strRef>
          </c:cat>
          <c:val>
            <c:numRef>
              <c:f>Sheet1!$F$2:$F$11</c:f>
              <c:numCache>
                <c:formatCode>0.00%</c:formatCode>
                <c:ptCount val="10"/>
                <c:pt idx="0">
                  <c:v>3.2000000000000002E-3</c:v>
                </c:pt>
                <c:pt idx="1">
                  <c:v>2.23E-2</c:v>
                </c:pt>
                <c:pt idx="2">
                  <c:v>3.2000000000000002E-3</c:v>
                </c:pt>
                <c:pt idx="3">
                  <c:v>6.4000000000000003E-3</c:v>
                </c:pt>
                <c:pt idx="4">
                  <c:v>6.4000000000000003E-3</c:v>
                </c:pt>
                <c:pt idx="5">
                  <c:v>1.5900000000000001E-2</c:v>
                </c:pt>
                <c:pt idx="6">
                  <c:v>1.2699999999999999E-2</c:v>
                </c:pt>
                <c:pt idx="7">
                  <c:v>9.5999999999999992E-3</c:v>
                </c:pt>
                <c:pt idx="8">
                  <c:v>4.7800000000000002E-2</c:v>
                </c:pt>
                <c:pt idx="9">
                  <c:v>7.6399999999999996E-2</c:v>
                </c:pt>
              </c:numCache>
            </c:numRef>
          </c:val>
          <c:extLst>
            <c:ext xmlns:c16="http://schemas.microsoft.com/office/drawing/2014/chart" uri="{C3380CC4-5D6E-409C-BE32-E72D297353CC}">
              <c16:uniqueId val="{00000004-0695-40C2-88FC-B30335929303}"/>
            </c:ext>
          </c:extLst>
        </c:ser>
        <c:dLbls>
          <c:showLegendKey val="0"/>
          <c:showVal val="1"/>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EB62-4364-8260-75A4C1E20414}"/>
              </c:ext>
            </c:extLst>
          </c:dPt>
          <c:dPt>
            <c:idx val="1"/>
            <c:invertIfNegative val="0"/>
            <c:bubble3D val="0"/>
            <c:spPr>
              <a:solidFill>
                <a:srgbClr val="507CB6"/>
              </a:solidFill>
              <a:ln w="0">
                <a:noFill/>
              </a:ln>
            </c:spPr>
            <c:extLst>
              <c:ext xmlns:c16="http://schemas.microsoft.com/office/drawing/2014/chart" uri="{C3380CC4-5D6E-409C-BE32-E72D297353CC}">
                <c16:uniqueId val="{00000003-EB62-4364-8260-75A4C1E20414}"/>
              </c:ext>
            </c:extLst>
          </c:dPt>
          <c:dPt>
            <c:idx val="2"/>
            <c:invertIfNegative val="0"/>
            <c:bubble3D val="0"/>
            <c:spPr>
              <a:solidFill>
                <a:srgbClr val="F9BE00"/>
              </a:solidFill>
              <a:ln w="0">
                <a:noFill/>
              </a:ln>
            </c:spPr>
            <c:extLst>
              <c:ext xmlns:c16="http://schemas.microsoft.com/office/drawing/2014/chart" uri="{C3380CC4-5D6E-409C-BE32-E72D297353CC}">
                <c16:uniqueId val="{00000005-EB62-4364-8260-75A4C1E20414}"/>
              </c:ext>
            </c:extLst>
          </c:dPt>
          <c:dPt>
            <c:idx val="3"/>
            <c:invertIfNegative val="0"/>
            <c:bubble3D val="0"/>
            <c:spPr>
              <a:solidFill>
                <a:srgbClr val="6BC8CD"/>
              </a:solidFill>
              <a:ln w="0">
                <a:noFill/>
              </a:ln>
            </c:spPr>
            <c:extLst>
              <c:ext xmlns:c16="http://schemas.microsoft.com/office/drawing/2014/chart" uri="{C3380CC4-5D6E-409C-BE32-E72D297353CC}">
                <c16:uniqueId val="{00000007-EB62-4364-8260-75A4C1E20414}"/>
              </c:ext>
            </c:extLst>
          </c:dPt>
          <c:dPt>
            <c:idx val="4"/>
            <c:invertIfNegative val="0"/>
            <c:bubble3D val="0"/>
            <c:spPr>
              <a:solidFill>
                <a:srgbClr val="FF8B4F"/>
              </a:solidFill>
              <a:ln w="0">
                <a:noFill/>
              </a:ln>
            </c:spPr>
            <c:extLst>
              <c:ext xmlns:c16="http://schemas.microsoft.com/office/drawing/2014/chart" uri="{C3380CC4-5D6E-409C-BE32-E72D297353CC}">
                <c16:uniqueId val="{00000009-EB62-4364-8260-75A4C1E20414}"/>
              </c:ext>
            </c:extLst>
          </c:dPt>
          <c:dPt>
            <c:idx val="5"/>
            <c:invertIfNegative val="0"/>
            <c:bubble3D val="0"/>
            <c:spPr>
              <a:solidFill>
                <a:srgbClr val="7D5E90"/>
              </a:solidFill>
              <a:ln w="0">
                <a:noFill/>
              </a:ln>
            </c:spPr>
            <c:extLst>
              <c:ext xmlns:c16="http://schemas.microsoft.com/office/drawing/2014/chart" uri="{C3380CC4-5D6E-409C-BE32-E72D297353CC}">
                <c16:uniqueId val="{0000000B-EB62-4364-8260-75A4C1E20414}"/>
              </c:ext>
            </c:extLst>
          </c:dPt>
          <c:dPt>
            <c:idx val="6"/>
            <c:invertIfNegative val="0"/>
            <c:bubble3D val="0"/>
            <c:spPr>
              <a:solidFill>
                <a:srgbClr val="D25F90"/>
              </a:solidFill>
              <a:ln w="0">
                <a:noFill/>
              </a:ln>
            </c:spPr>
            <c:extLst>
              <c:ext xmlns:c16="http://schemas.microsoft.com/office/drawing/2014/chart" uri="{C3380CC4-5D6E-409C-BE32-E72D297353CC}">
                <c16:uniqueId val="{0000000D-EB62-4364-8260-75A4C1E20414}"/>
              </c:ext>
            </c:extLst>
          </c:dPt>
          <c:dPt>
            <c:idx val="7"/>
            <c:invertIfNegative val="0"/>
            <c:bubble3D val="0"/>
            <c:spPr>
              <a:solidFill>
                <a:srgbClr val="C7B879"/>
              </a:solidFill>
              <a:ln w="0">
                <a:noFill/>
              </a:ln>
            </c:spPr>
            <c:extLst>
              <c:ext xmlns:c16="http://schemas.microsoft.com/office/drawing/2014/chart" uri="{C3380CC4-5D6E-409C-BE32-E72D297353CC}">
                <c16:uniqueId val="{0000000F-EB62-4364-8260-75A4C1E20414}"/>
              </c:ext>
            </c:extLst>
          </c:dPt>
          <c:dPt>
            <c:idx val="8"/>
            <c:invertIfNegative val="0"/>
            <c:bubble3D val="0"/>
            <c:spPr>
              <a:solidFill>
                <a:srgbClr val="DB4D5C"/>
              </a:solidFill>
              <a:ln w="0">
                <a:noFill/>
              </a:ln>
            </c:spPr>
            <c:extLst>
              <c:ext xmlns:c16="http://schemas.microsoft.com/office/drawing/2014/chart" uri="{C3380CC4-5D6E-409C-BE32-E72D297353CC}">
                <c16:uniqueId val="{00000011-EB62-4364-8260-75A4C1E20414}"/>
              </c:ext>
            </c:extLst>
          </c:dPt>
          <c:dPt>
            <c:idx val="9"/>
            <c:invertIfNegative val="0"/>
            <c:bubble3D val="0"/>
            <c:spPr>
              <a:solidFill>
                <a:srgbClr val="768086"/>
              </a:solidFill>
              <a:ln w="0">
                <a:noFill/>
              </a:ln>
            </c:spPr>
            <c:extLst>
              <c:ext xmlns:c16="http://schemas.microsoft.com/office/drawing/2014/chart" uri="{C3380CC4-5D6E-409C-BE32-E72D297353CC}">
                <c16:uniqueId val="{00000013-EB62-4364-8260-75A4C1E20414}"/>
              </c:ext>
            </c:extLst>
          </c:dPt>
          <c:dPt>
            <c:idx val="10"/>
            <c:invertIfNegative val="0"/>
            <c:bubble3D val="0"/>
            <c:spPr>
              <a:solidFill>
                <a:srgbClr val="00BF6F"/>
              </a:solidFill>
              <a:ln w="0">
                <a:noFill/>
              </a:ln>
            </c:spPr>
            <c:extLst>
              <c:ext xmlns:c16="http://schemas.microsoft.com/office/drawing/2014/chart" uri="{C3380CC4-5D6E-409C-BE32-E72D297353CC}">
                <c16:uniqueId val="{00000015-EB62-4364-8260-75A4C1E20414}"/>
              </c:ext>
            </c:extLst>
          </c:dPt>
          <c:dPt>
            <c:idx val="11"/>
            <c:invertIfNegative val="0"/>
            <c:bubble3D val="0"/>
            <c:spPr>
              <a:solidFill>
                <a:srgbClr val="507CB6"/>
              </a:solidFill>
              <a:ln w="0">
                <a:noFill/>
              </a:ln>
            </c:spPr>
            <c:extLst>
              <c:ext xmlns:c16="http://schemas.microsoft.com/office/drawing/2014/chart" uri="{C3380CC4-5D6E-409C-BE32-E72D297353CC}">
                <c16:uniqueId val="{00000017-EB62-4364-8260-75A4C1E20414}"/>
              </c:ext>
            </c:extLst>
          </c:dPt>
          <c:dPt>
            <c:idx val="12"/>
            <c:invertIfNegative val="0"/>
            <c:bubble3D val="0"/>
            <c:spPr>
              <a:solidFill>
                <a:srgbClr val="F9BE00"/>
              </a:solidFill>
              <a:ln w="0">
                <a:noFill/>
              </a:ln>
            </c:spPr>
            <c:extLst>
              <c:ext xmlns:c16="http://schemas.microsoft.com/office/drawing/2014/chart" uri="{C3380CC4-5D6E-409C-BE32-E72D297353CC}">
                <c16:uniqueId val="{00000019-EB62-4364-8260-75A4C1E20414}"/>
              </c:ext>
            </c:extLst>
          </c:dPt>
          <c:dPt>
            <c:idx val="13"/>
            <c:invertIfNegative val="0"/>
            <c:bubble3D val="0"/>
            <c:spPr>
              <a:solidFill>
                <a:srgbClr val="6BC8CD"/>
              </a:solidFill>
              <a:ln w="0">
                <a:noFill/>
              </a:ln>
            </c:spPr>
            <c:extLst>
              <c:ext xmlns:c16="http://schemas.microsoft.com/office/drawing/2014/chart" uri="{C3380CC4-5D6E-409C-BE32-E72D297353CC}">
                <c16:uniqueId val="{0000001B-EB62-4364-8260-75A4C1E20414}"/>
              </c:ext>
            </c:extLst>
          </c:dPt>
          <c:dLbls>
            <c:numFmt formatCode="0.0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Ball-fields</c:v>
                </c:pt>
                <c:pt idx="1">
                  <c:v>Hiking</c:v>
                </c:pt>
                <c:pt idx="2">
                  <c:v>Playgrounds</c:v>
                </c:pt>
                <c:pt idx="3">
                  <c:v>Tennis courts</c:v>
                </c:pt>
                <c:pt idx="4">
                  <c:v>Golfing</c:v>
                </c:pt>
                <c:pt idx="5">
                  <c:v>Swimming</c:v>
                </c:pt>
                <c:pt idx="6">
                  <c:v>Boating</c:v>
                </c:pt>
                <c:pt idx="7">
                  <c:v>Basketball courts</c:v>
                </c:pt>
                <c:pt idx="8">
                  <c:v>Soccer fields</c:v>
                </c:pt>
                <c:pt idx="9">
                  <c:v>Fishing</c:v>
                </c:pt>
                <c:pt idx="10">
                  <c:v>Bike trails</c:v>
                </c:pt>
                <c:pt idx="11">
                  <c:v>Ice skating rink</c:v>
                </c:pt>
                <c:pt idx="12">
                  <c:v>Performing arts</c:v>
                </c:pt>
                <c:pt idx="13">
                  <c:v>Other (please specify)</c:v>
                </c:pt>
              </c:strCache>
            </c:strRef>
          </c:cat>
          <c:val>
            <c:numRef>
              <c:f>Sheet1!$B$2:$B$15</c:f>
              <c:numCache>
                <c:formatCode>0.00%</c:formatCode>
                <c:ptCount val="14"/>
                <c:pt idx="0">
                  <c:v>0.121</c:v>
                </c:pt>
                <c:pt idx="1">
                  <c:v>0.48409999999999997</c:v>
                </c:pt>
                <c:pt idx="2">
                  <c:v>0.29620000000000002</c:v>
                </c:pt>
                <c:pt idx="3">
                  <c:v>9.5500000000000002E-2</c:v>
                </c:pt>
                <c:pt idx="4">
                  <c:v>7.6399999999999996E-2</c:v>
                </c:pt>
                <c:pt idx="5">
                  <c:v>0.39489999999999997</c:v>
                </c:pt>
                <c:pt idx="6">
                  <c:v>0.14330000000000001</c:v>
                </c:pt>
                <c:pt idx="7">
                  <c:v>0.14649999999999999</c:v>
                </c:pt>
                <c:pt idx="8">
                  <c:v>0.1115</c:v>
                </c:pt>
                <c:pt idx="9">
                  <c:v>0.18149999999999999</c:v>
                </c:pt>
                <c:pt idx="10">
                  <c:v>0.36309999999999998</c:v>
                </c:pt>
                <c:pt idx="11">
                  <c:v>0.32479999999999998</c:v>
                </c:pt>
                <c:pt idx="12">
                  <c:v>0.33119999999999999</c:v>
                </c:pt>
                <c:pt idx="13">
                  <c:v>0.19750000000000001</c:v>
                </c:pt>
              </c:numCache>
            </c:numRef>
          </c:val>
          <c:extLst>
            <c:ext xmlns:c16="http://schemas.microsoft.com/office/drawing/2014/chart" uri="{C3380CC4-5D6E-409C-BE32-E72D297353CC}">
              <c16:uniqueId val="{0000001C-EB62-4364-8260-75A4C1E20414}"/>
            </c:ext>
          </c:extLst>
        </c:ser>
        <c:dLbls>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15E1-421A-8CA5-BFBCA0D93F26}"/>
              </c:ext>
            </c:extLst>
          </c:dPt>
          <c:dPt>
            <c:idx val="1"/>
            <c:invertIfNegative val="0"/>
            <c:bubble3D val="0"/>
            <c:spPr>
              <a:solidFill>
                <a:srgbClr val="507CB6"/>
              </a:solidFill>
              <a:ln w="0">
                <a:noFill/>
              </a:ln>
            </c:spPr>
            <c:extLst>
              <c:ext xmlns:c16="http://schemas.microsoft.com/office/drawing/2014/chart" uri="{C3380CC4-5D6E-409C-BE32-E72D297353CC}">
                <c16:uniqueId val="{00000003-15E1-421A-8CA5-BFBCA0D93F26}"/>
              </c:ext>
            </c:extLst>
          </c:dPt>
          <c:dPt>
            <c:idx val="2"/>
            <c:invertIfNegative val="0"/>
            <c:bubble3D val="0"/>
            <c:spPr>
              <a:solidFill>
                <a:srgbClr val="F9BE00"/>
              </a:solidFill>
              <a:ln w="0">
                <a:noFill/>
              </a:ln>
            </c:spPr>
            <c:extLst>
              <c:ext xmlns:c16="http://schemas.microsoft.com/office/drawing/2014/chart" uri="{C3380CC4-5D6E-409C-BE32-E72D297353CC}">
                <c16:uniqueId val="{00000005-15E1-421A-8CA5-BFBCA0D93F26}"/>
              </c:ext>
            </c:extLst>
          </c:dPt>
          <c:dPt>
            <c:idx val="3"/>
            <c:invertIfNegative val="0"/>
            <c:bubble3D val="0"/>
            <c:spPr>
              <a:solidFill>
                <a:srgbClr val="6BC8CD"/>
              </a:solidFill>
              <a:ln w="0">
                <a:noFill/>
              </a:ln>
            </c:spPr>
            <c:extLst>
              <c:ext xmlns:c16="http://schemas.microsoft.com/office/drawing/2014/chart" uri="{C3380CC4-5D6E-409C-BE32-E72D297353CC}">
                <c16:uniqueId val="{00000007-15E1-421A-8CA5-BFBCA0D93F26}"/>
              </c:ext>
            </c:extLst>
          </c:dPt>
          <c:dPt>
            <c:idx val="4"/>
            <c:invertIfNegative val="0"/>
            <c:bubble3D val="0"/>
            <c:spPr>
              <a:solidFill>
                <a:srgbClr val="FF8B4F"/>
              </a:solidFill>
              <a:ln w="0">
                <a:noFill/>
              </a:ln>
            </c:spPr>
            <c:extLst>
              <c:ext xmlns:c16="http://schemas.microsoft.com/office/drawing/2014/chart" uri="{C3380CC4-5D6E-409C-BE32-E72D297353CC}">
                <c16:uniqueId val="{00000009-15E1-421A-8CA5-BFBCA0D93F26}"/>
              </c:ext>
            </c:extLst>
          </c:dPt>
          <c:dPt>
            <c:idx val="5"/>
            <c:invertIfNegative val="0"/>
            <c:bubble3D val="0"/>
            <c:spPr>
              <a:solidFill>
                <a:srgbClr val="7D5E90"/>
              </a:solidFill>
              <a:ln w="0">
                <a:noFill/>
              </a:ln>
            </c:spPr>
            <c:extLst>
              <c:ext xmlns:c16="http://schemas.microsoft.com/office/drawing/2014/chart" uri="{C3380CC4-5D6E-409C-BE32-E72D297353CC}">
                <c16:uniqueId val="{0000000B-15E1-421A-8CA5-BFBCA0D93F26}"/>
              </c:ext>
            </c:extLst>
          </c:dPt>
          <c:dPt>
            <c:idx val="6"/>
            <c:invertIfNegative val="0"/>
            <c:bubble3D val="0"/>
            <c:spPr>
              <a:solidFill>
                <a:srgbClr val="D25F90"/>
              </a:solidFill>
              <a:ln w="0">
                <a:noFill/>
              </a:ln>
            </c:spPr>
            <c:extLst>
              <c:ext xmlns:c16="http://schemas.microsoft.com/office/drawing/2014/chart" uri="{C3380CC4-5D6E-409C-BE32-E72D297353CC}">
                <c16:uniqueId val="{0000000D-15E1-421A-8CA5-BFBCA0D93F26}"/>
              </c:ext>
            </c:extLst>
          </c:dPt>
          <c:dPt>
            <c:idx val="7"/>
            <c:invertIfNegative val="0"/>
            <c:bubble3D val="0"/>
            <c:spPr>
              <a:solidFill>
                <a:srgbClr val="C7B879"/>
              </a:solidFill>
              <a:ln w="0">
                <a:noFill/>
              </a:ln>
            </c:spPr>
            <c:extLst>
              <c:ext xmlns:c16="http://schemas.microsoft.com/office/drawing/2014/chart" uri="{C3380CC4-5D6E-409C-BE32-E72D297353CC}">
                <c16:uniqueId val="{0000000F-15E1-421A-8CA5-BFBCA0D93F26}"/>
              </c:ext>
            </c:extLst>
          </c:dPt>
          <c:dPt>
            <c:idx val="8"/>
            <c:invertIfNegative val="0"/>
            <c:bubble3D val="0"/>
            <c:spPr>
              <a:solidFill>
                <a:srgbClr val="DB4D5C"/>
              </a:solidFill>
              <a:ln w="0">
                <a:noFill/>
              </a:ln>
            </c:spPr>
            <c:extLst>
              <c:ext xmlns:c16="http://schemas.microsoft.com/office/drawing/2014/chart" uri="{C3380CC4-5D6E-409C-BE32-E72D297353CC}">
                <c16:uniqueId val="{00000011-15E1-421A-8CA5-BFBCA0D93F26}"/>
              </c:ext>
            </c:extLst>
          </c:dPt>
          <c:dPt>
            <c:idx val="9"/>
            <c:invertIfNegative val="0"/>
            <c:bubble3D val="0"/>
            <c:spPr>
              <a:solidFill>
                <a:srgbClr val="768086"/>
              </a:solidFill>
              <a:ln w="0">
                <a:noFill/>
              </a:ln>
            </c:spPr>
            <c:extLst>
              <c:ext xmlns:c16="http://schemas.microsoft.com/office/drawing/2014/chart" uri="{C3380CC4-5D6E-409C-BE32-E72D297353CC}">
                <c16:uniqueId val="{00000013-15E1-421A-8CA5-BFBCA0D93F26}"/>
              </c:ext>
            </c:extLst>
          </c:dPt>
          <c:dPt>
            <c:idx val="10"/>
            <c:invertIfNegative val="0"/>
            <c:bubble3D val="0"/>
            <c:spPr>
              <a:solidFill>
                <a:srgbClr val="00BF6F"/>
              </a:solidFill>
              <a:ln w="0">
                <a:noFill/>
              </a:ln>
            </c:spPr>
            <c:extLst>
              <c:ext xmlns:c16="http://schemas.microsoft.com/office/drawing/2014/chart" uri="{C3380CC4-5D6E-409C-BE32-E72D297353CC}">
                <c16:uniqueId val="{00000015-15E1-421A-8CA5-BFBCA0D93F26}"/>
              </c:ext>
            </c:extLst>
          </c:dPt>
          <c:dLbls>
            <c:numFmt formatCode="0.0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Single-family detached homes - small (approx. 1,500 square feet or less)</c:v>
                </c:pt>
                <c:pt idx="1">
                  <c:v>Single-family detached homes - large (approx. 1,500 square feet or more)</c:v>
                </c:pt>
                <c:pt idx="2">
                  <c:v>Single-family attached homes (townhouses, attached condos)</c:v>
                </c:pt>
                <c:pt idx="3">
                  <c:v>Multi-family apartments - income-restricted</c:v>
                </c:pt>
                <c:pt idx="4">
                  <c:v>Multi-family apartments - market rate</c:v>
                </c:pt>
                <c:pt idx="5">
                  <c:v>Mixed-use (residential in same building with commercial/office)</c:v>
                </c:pt>
                <c:pt idx="6">
                  <c:v>Senior housing – independent living</c:v>
                </c:pt>
                <c:pt idx="7">
                  <c:v>Senior housing – assisted living or nursing care</c:v>
                </c:pt>
                <c:pt idx="8">
                  <c:v>Mobile home parks</c:v>
                </c:pt>
                <c:pt idx="9">
                  <c:v>Accessory dwellings (granny flats, in-law suites, etc.)</c:v>
                </c:pt>
                <c:pt idx="10">
                  <c:v>Other (please specify)</c:v>
                </c:pt>
              </c:strCache>
            </c:strRef>
          </c:cat>
          <c:val>
            <c:numRef>
              <c:f>Sheet1!$B$2:$B$12</c:f>
              <c:numCache>
                <c:formatCode>0.00%</c:formatCode>
                <c:ptCount val="11"/>
                <c:pt idx="0">
                  <c:v>0.58599999999999997</c:v>
                </c:pt>
                <c:pt idx="1">
                  <c:v>0.3503</c:v>
                </c:pt>
                <c:pt idx="2">
                  <c:v>0.36309999999999998</c:v>
                </c:pt>
                <c:pt idx="3">
                  <c:v>0.28660000000000002</c:v>
                </c:pt>
                <c:pt idx="4">
                  <c:v>0.28339999999999999</c:v>
                </c:pt>
                <c:pt idx="5">
                  <c:v>0.20699999999999999</c:v>
                </c:pt>
                <c:pt idx="6">
                  <c:v>0.32800000000000001</c:v>
                </c:pt>
                <c:pt idx="7">
                  <c:v>0.17199999999999999</c:v>
                </c:pt>
                <c:pt idx="8">
                  <c:v>2.23E-2</c:v>
                </c:pt>
                <c:pt idx="9">
                  <c:v>0.15290000000000001</c:v>
                </c:pt>
                <c:pt idx="10">
                  <c:v>7.3200000000000001E-2</c:v>
                </c:pt>
              </c:numCache>
            </c:numRef>
          </c:val>
          <c:extLst>
            <c:ext xmlns:c16="http://schemas.microsoft.com/office/drawing/2014/chart" uri="{C3380CC4-5D6E-409C-BE32-E72D297353CC}">
              <c16:uniqueId val="{00000016-15E1-421A-8CA5-BFBCA0D93F26}"/>
            </c:ext>
          </c:extLst>
        </c:ser>
        <c:dLbls>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48713"/>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15136" y="1005080"/>
            <a:ext cx="8229600" cy="3569013"/>
          </a:xfrm>
        </p:spPr>
        <p:txBody>
          <a:bodyPr/>
          <a:lstStyle>
            <a:lvl1pPr>
              <a:defRPr sz="1400">
                <a:solidFill>
                  <a:schemeClr val="tx1"/>
                </a:solidFill>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23322" y="627419"/>
            <a:ext cx="8229600" cy="239713"/>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167174" y="4811867"/>
            <a:ext cx="8229600"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5964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5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7787252" cy="1234730"/>
          </a:xfrm>
        </p:spPr>
        <p:txBody>
          <a:bodyPr anchor="b">
            <a:normAutofit/>
          </a:bodyPr>
          <a:lstStyle>
            <a:lvl1pPr marL="0" indent="0">
              <a:buNone/>
              <a:defRPr sz="3200" b="1" baseline="0">
                <a:solidFill>
                  <a:schemeClr val="bg1"/>
                </a:solidFill>
              </a:defRPr>
            </a:lvl1pPr>
          </a:lstStyle>
          <a:p>
            <a:pPr lvl="0"/>
            <a:r>
              <a:rPr lang="en-US" dirty="0"/>
              <a:t>Title style (only changes made to the parent slide will be reflected in the app)</a:t>
            </a:r>
          </a:p>
        </p:txBody>
      </p:sp>
      <p:sp>
        <p:nvSpPr>
          <p:cNvPr id="3" name="Text Placeholder 2"/>
          <p:cNvSpPr>
            <a:spLocks noGrp="1"/>
          </p:cNvSpPr>
          <p:nvPr>
            <p:ph type="body" sz="quarter" idx="12" hasCustomPrompt="1"/>
          </p:nvPr>
        </p:nvSpPr>
        <p:spPr>
          <a:xfrm>
            <a:off x="266162" y="3729038"/>
            <a:ext cx="2938463" cy="385762"/>
          </a:xfrm>
        </p:spPr>
        <p:txBody>
          <a:bodyPr>
            <a:normAutofit/>
          </a:bodyPr>
          <a:lstStyle>
            <a:lvl1pPr>
              <a:defRPr sz="1200" baseline="0">
                <a:solidFill>
                  <a:schemeClr val="bg1"/>
                </a:solidFill>
              </a:defRPr>
            </a:lvl1pPr>
          </a:lstStyle>
          <a:p>
            <a:pPr lvl="0"/>
            <a:r>
              <a:rPr lang="en-US" dirty="0"/>
              <a:t>Title slide subtitle style</a:t>
            </a:r>
          </a:p>
        </p:txBody>
      </p:sp>
      <p:sp>
        <p:nvSpPr>
          <p:cNvPr id="4" name="Footer Placeholder 3">
            <a:extLst>
              <a:ext uri="{FF2B5EF4-FFF2-40B4-BE49-F238E27FC236}">
                <a16:creationId xmlns:a16="http://schemas.microsoft.com/office/drawing/2014/main" id="{22E984EA-3574-957B-CBB9-81D1F0C18876}"/>
              </a:ext>
            </a:extLst>
          </p:cNvPr>
          <p:cNvSpPr>
            <a:spLocks noGrp="1"/>
          </p:cNvSpPr>
          <p:nvPr>
            <p:ph type="ftr" sz="quarter" idx="3"/>
          </p:nvPr>
        </p:nvSpPr>
        <p:spPr>
          <a:xfrm>
            <a:off x="256493" y="4811867"/>
            <a:ext cx="7839291" cy="274637"/>
          </a:xfrm>
          <a:prstGeom prst="rect">
            <a:avLst/>
          </a:prstGeom>
        </p:spPr>
        <p:txBody>
          <a:bodyPr vert="horz" lIns="91440" tIns="45720" rIns="91440" bIns="45720" rtlCol="0" anchor="ctr"/>
          <a:lstStyle>
            <a:lvl1pPr algn="l">
              <a:defRPr sz="1050">
                <a:solidFill>
                  <a:schemeClr val="bg1"/>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hasCustomPrompt="1"/>
          </p:nvPr>
        </p:nvSpPr>
        <p:spPr>
          <a:xfrm>
            <a:off x="211403" y="3639393"/>
            <a:ext cx="4576388" cy="350837"/>
          </a:xfrm>
        </p:spPr>
        <p:txBody>
          <a:bodyPr/>
          <a:lstStyle>
            <a:lvl1pPr>
              <a:defRPr b="0"/>
            </a:lvl1pPr>
          </a:lstStyle>
          <a:p>
            <a:pPr lvl="0"/>
            <a:r>
              <a:rPr lang="en-US" dirty="0"/>
              <a:t>Master text style</a:t>
            </a:r>
          </a:p>
        </p:txBody>
      </p:sp>
      <p:sp>
        <p:nvSpPr>
          <p:cNvPr id="17" name="Title 16"/>
          <p:cNvSpPr>
            <a:spLocks noGrp="1"/>
          </p:cNvSpPr>
          <p:nvPr>
            <p:ph type="title" hasCustomPrompt="1"/>
          </p:nvPr>
        </p:nvSpPr>
        <p:spPr>
          <a:xfrm>
            <a:off x="204788" y="2334751"/>
            <a:ext cx="8229600" cy="857250"/>
          </a:xfrm>
        </p:spPr>
        <p:txBody>
          <a:bodyPr/>
          <a:lstStyle/>
          <a:p>
            <a:r>
              <a:rPr lang="en-US" dirty="0"/>
              <a:t>Master title style (only changes made to the parent slide will be reflected in the app)</a:t>
            </a:r>
          </a:p>
        </p:txBody>
      </p:sp>
      <p:sp>
        <p:nvSpPr>
          <p:cNvPr id="16" name="Text Placeholder 5"/>
          <p:cNvSpPr>
            <a:spLocks noGrp="1"/>
          </p:cNvSpPr>
          <p:nvPr>
            <p:ph type="body" sz="quarter" idx="17" hasCustomPrompt="1"/>
          </p:nvPr>
        </p:nvSpPr>
        <p:spPr>
          <a:xfrm>
            <a:off x="204788" y="3158633"/>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 style</a:t>
            </a:r>
          </a:p>
        </p:txBody>
      </p:sp>
      <p:sp>
        <p:nvSpPr>
          <p:cNvPr id="7" name="Text Placeholder 12"/>
          <p:cNvSpPr>
            <a:spLocks noGrp="1"/>
          </p:cNvSpPr>
          <p:nvPr>
            <p:ph type="body" sz="quarter" idx="18" hasCustomPrompt="1"/>
          </p:nvPr>
        </p:nvSpPr>
        <p:spPr>
          <a:xfrm>
            <a:off x="211403" y="4047840"/>
            <a:ext cx="4576388" cy="350837"/>
          </a:xfrm>
        </p:spPr>
        <p:txBody>
          <a:bodyPr/>
          <a:lstStyle>
            <a:lvl1pPr>
              <a:defRPr b="0"/>
            </a:lvl1pPr>
          </a:lstStyle>
          <a:p>
            <a:pPr lvl="0"/>
            <a:r>
              <a:rPr lang="en-US" dirty="0"/>
              <a:t>Master text style</a:t>
            </a:r>
          </a:p>
        </p:txBody>
      </p:sp>
      <p:sp>
        <p:nvSpPr>
          <p:cNvPr id="8" name="Footer Placeholder 3">
            <a:extLst>
              <a:ext uri="{FF2B5EF4-FFF2-40B4-BE49-F238E27FC236}">
                <a16:creationId xmlns:a16="http://schemas.microsoft.com/office/drawing/2014/main" id="{CDF05C82-1244-9CA3-984A-2EEF32F7964F}"/>
              </a:ext>
            </a:extLst>
          </p:cNvPr>
          <p:cNvSpPr>
            <a:spLocks noGrp="1"/>
          </p:cNvSpPr>
          <p:nvPr>
            <p:ph type="ftr" sz="quarter" idx="3"/>
          </p:nvPr>
        </p:nvSpPr>
        <p:spPr>
          <a:xfrm>
            <a:off x="256826" y="4811867"/>
            <a:ext cx="8106588"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9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81143"/>
          </a:xfrm>
        </p:spPr>
        <p:txBody>
          <a:bodyPr/>
          <a:lstStyle/>
          <a:p>
            <a:r>
              <a:rPr lang="en-US" dirty="0"/>
              <a:t>Master title style (only changes made to the parent slide will be reflected in the app)</a:t>
            </a:r>
          </a:p>
        </p:txBody>
      </p:sp>
      <p:sp>
        <p:nvSpPr>
          <p:cNvPr id="3" name="Content Placeholder 2"/>
          <p:cNvSpPr>
            <a:spLocks noGrp="1"/>
          </p:cNvSpPr>
          <p:nvPr>
            <p:ph idx="1" hasCustomPrompt="1"/>
          </p:nvPr>
        </p:nvSpPr>
        <p:spPr>
          <a:xfrm>
            <a:off x="122570" y="666350"/>
            <a:ext cx="5332506" cy="249144"/>
          </a:xfrm>
        </p:spPr>
        <p:txBody>
          <a:bodyPr/>
          <a:lstStyle/>
          <a:p>
            <a:pPr lvl="0"/>
            <a:r>
              <a:rPr lang="en-US" dirty="0"/>
              <a:t>Master text style</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5" name="Footer Placeholder 3">
            <a:extLst>
              <a:ext uri="{FF2B5EF4-FFF2-40B4-BE49-F238E27FC236}">
                <a16:creationId xmlns:a16="http://schemas.microsoft.com/office/drawing/2014/main" id="{9FE2B938-E785-E802-7A9A-5AD4FEF6088C}"/>
              </a:ext>
            </a:extLst>
          </p:cNvPr>
          <p:cNvSpPr>
            <a:spLocks noGrp="1"/>
          </p:cNvSpPr>
          <p:nvPr>
            <p:ph type="ftr" sz="quarter" idx="3"/>
          </p:nvPr>
        </p:nvSpPr>
        <p:spPr>
          <a:xfrm>
            <a:off x="202927" y="4811867"/>
            <a:ext cx="8193847"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162240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270516"/>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2570" y="666350"/>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tx2">
                    <a:lumMod val="60000"/>
                    <a:lumOff val="40000"/>
                  </a:schemeClr>
                </a:solidFill>
                <a:latin typeface="Arial"/>
                <a:cs typeface="Arial"/>
              </a:defRPr>
            </a:lvl1pPr>
          </a:lstStyle>
          <a:p>
            <a:fld id="{A88B48FB-E956-2048-9E74-C69E7CAA26CC}" type="slidenum">
              <a:rPr lang="en-US" smtClean="0"/>
              <a:pPr/>
              <a:t>‹#›</a:t>
            </a:fld>
            <a:endParaRPr lang="en-US" dirty="0"/>
          </a:p>
        </p:txBody>
      </p:sp>
      <p:sp>
        <p:nvSpPr>
          <p:cNvPr id="4" name="Footer Placeholder 3">
            <a:extLst>
              <a:ext uri="{FF2B5EF4-FFF2-40B4-BE49-F238E27FC236}">
                <a16:creationId xmlns:a16="http://schemas.microsoft.com/office/drawing/2014/main" id="{C67FE218-D8C1-4598-C115-912209DA107F}"/>
              </a:ext>
            </a:extLst>
          </p:cNvPr>
          <p:cNvSpPr>
            <a:spLocks noGrp="1"/>
          </p:cNvSpPr>
          <p:nvPr>
            <p:ph type="ftr" sz="quarter" idx="3"/>
          </p:nvPr>
        </p:nvSpPr>
        <p:spPr>
          <a:xfrm>
            <a:off x="167173" y="4811866"/>
            <a:ext cx="8229599"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1" r:id="rId3"/>
    <p:sldLayoutId id="2147483675" r:id="rId4"/>
  </p:sldLayoutIdLst>
  <p:hf hdr="0" dt="0"/>
  <p:txStyles>
    <p:titleStyle>
      <a:lvl1pPr algn="l" defTabSz="457200" rtl="0" eaLnBrk="1" latinLnBrk="0" hangingPunct="1">
        <a:spcBef>
          <a:spcPct val="0"/>
        </a:spcBef>
        <a:buNone/>
        <a:defRPr sz="18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Public Input for Gratiot County's Master Plan Update</a:t>
            </a:r>
            <a:endParaRPr dirty="0"/>
          </a:p>
        </p:txBody>
      </p:sp>
      <p:sp>
        <p:nvSpPr>
          <p:cNvPr id="3" name="Text Placeholder 2"/>
          <p:cNvSpPr>
            <a:spLocks noGrp="1"/>
          </p:cNvSpPr>
          <p:nvPr>
            <p:ph type="body" sz="quarter" idx="12"/>
          </p:nvPr>
        </p:nvSpPr>
        <p:spPr/>
        <p:txBody>
          <a:bodyPr>
            <a:normAutofit/>
          </a:bodyPr>
          <a:lstStyle/>
          <a:p>
            <a:r>
              <a:rPr lang="en-GB" sz="1800" dirty="0"/>
              <a:t>January 2024</a:t>
            </a:r>
            <a:endParaRPr sz="1800" dirty="0"/>
          </a:p>
        </p:txBody>
      </p:sp>
      <p:sp>
        <p:nvSpPr>
          <p:cNvPr id="4" name="Text Placeholder 1">
            <a:extLst>
              <a:ext uri="{FF2B5EF4-FFF2-40B4-BE49-F238E27FC236}">
                <a16:creationId xmlns:a16="http://schemas.microsoft.com/office/drawing/2014/main" id="{DA8AED83-6738-9A4B-EEDF-BB5A5AF22FE6}"/>
              </a:ext>
            </a:extLst>
          </p:cNvPr>
          <p:cNvSpPr txBox="1">
            <a:spLocks/>
          </p:cNvSpPr>
          <p:nvPr/>
        </p:nvSpPr>
        <p:spPr>
          <a:xfrm>
            <a:off x="266162" y="4114800"/>
            <a:ext cx="4576388" cy="350837"/>
          </a:xfrm>
          <a:prstGeom prst="rect">
            <a:avLst/>
          </a:prstGeom>
        </p:spPr>
        <p:txBody>
          <a:bodyPr/>
          <a:lst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Date Created: Friday, September 22, 2023</a:t>
            </a:r>
          </a:p>
        </p:txBody>
      </p:sp>
      <p:sp>
        <p:nvSpPr>
          <p:cNvPr id="7" name="Text Placaholder 4">
            <a:extLst>
              <a:ext uri="{FF2B5EF4-FFF2-40B4-BE49-F238E27FC236}">
                <a16:creationId xmlns:a16="http://schemas.microsoft.com/office/drawing/2014/main" id="{D4D950B9-B967-36D8-4668-428C161D62E4}"/>
              </a:ext>
            </a:extLst>
          </p:cNvPr>
          <p:cNvSpPr txBox="1">
            <a:spLocks/>
          </p:cNvSpPr>
          <p:nvPr/>
        </p:nvSpPr>
        <p:spPr>
          <a:xfrm>
            <a:off x="256494" y="4324842"/>
            <a:ext cx="4576388" cy="350837"/>
          </a:xfrm>
          <a:prstGeom prst="rect">
            <a:avLst/>
          </a:prstGeom>
        </p:spPr>
        <p:txBody>
          <a:bodyPr/>
          <a:lst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dirty="0"/>
              <a:t>Complete Responses: 314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Q6: What do you find undesirable about living in Gratiot County? Please select your top 3 responses.</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3345716365"/>
              </p:ext>
            </p:extLst>
          </p:nvPr>
        </p:nvGraphicFramePr>
        <p:xfrm>
          <a:off x="1821365" y="922290"/>
          <a:ext cx="5307981" cy="3946094"/>
        </p:xfrm>
        <a:graphic>
          <a:graphicData uri="http://schemas.openxmlformats.org/drawingml/2006/table">
            <a:tbl>
              <a:tblPr>
                <a:tableStyleId>{D7AC3CCA-C797-4891-BE02-D94E43425B78}</a:tableStyleId>
              </a:tblPr>
              <a:tblGrid>
                <a:gridCol w="1769327">
                  <a:extLst>
                    <a:ext uri="{9D8B030D-6E8A-4147-A177-3AD203B41FA5}">
                      <a16:colId xmlns:a16="http://schemas.microsoft.com/office/drawing/2014/main" val="20000"/>
                    </a:ext>
                  </a:extLst>
                </a:gridCol>
                <a:gridCol w="1769327">
                  <a:extLst>
                    <a:ext uri="{9D8B030D-6E8A-4147-A177-3AD203B41FA5}">
                      <a16:colId xmlns:a16="http://schemas.microsoft.com/office/drawing/2014/main" val="20001"/>
                    </a:ext>
                  </a:extLst>
                </a:gridCol>
                <a:gridCol w="1769327">
                  <a:extLst>
                    <a:ext uri="{9D8B030D-6E8A-4147-A177-3AD203B41FA5}">
                      <a16:colId xmlns:a16="http://schemas.microsoft.com/office/drawing/2014/main" val="20002"/>
                    </a:ext>
                  </a:extLst>
                </a:gridCol>
              </a:tblGrid>
              <a:tr h="231125">
                <a:tc>
                  <a:txBody>
                    <a:bodyPr/>
                    <a:lstStyle/>
                    <a:p>
                      <a:pPr algn="l"/>
                      <a:r>
                        <a:rPr lang="en-US" sz="1000" b="0" dirty="0">
                          <a:solidFill>
                            <a:schemeClr val="bg1">
                              <a:lumMod val="50000"/>
                            </a:schemeClr>
                          </a:solidFill>
                        </a:rPr>
                        <a:t>ANSWER CHOICES</a:t>
                      </a:r>
                    </a:p>
                  </a:txBody>
                  <a:tcPr marL="69338" marR="69338" marT="34668" marB="34668">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RESPONSES</a:t>
                      </a:r>
                    </a:p>
                  </a:txBody>
                  <a:tcPr marL="69338" marR="69338" marT="34668" marB="34668">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marL="69338" marR="69338" marT="34668" marB="34668">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279047">
                <a:tc>
                  <a:txBody>
                    <a:bodyPr/>
                    <a:lstStyle/>
                    <a:p>
                      <a:pPr algn="l"/>
                      <a:r>
                        <a:rPr lang="en-US" sz="900" b="0" dirty="0">
                          <a:solidFill>
                            <a:schemeClr val="bg1">
                              <a:lumMod val="50000"/>
                            </a:schemeClr>
                          </a:solidFill>
                        </a:rPr>
                        <a:t>High tax rate</a:t>
                      </a:r>
                    </a:p>
                  </a:txBody>
                  <a:tcPr marL="69338" marR="69338" marT="34668" marB="34668">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24.84%</a:t>
                      </a:r>
                    </a:p>
                  </a:txBody>
                  <a:tcPr marL="69338" marR="69338" marT="34668" marB="34668">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78</a:t>
                      </a:r>
                    </a:p>
                  </a:txBody>
                  <a:tcPr marL="69338" marR="69338" marT="34668" marB="34668">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46687">
                <a:tc>
                  <a:txBody>
                    <a:bodyPr/>
                    <a:lstStyle/>
                    <a:p>
                      <a:pPr algn="l"/>
                      <a:r>
                        <a:rPr lang="en-US" sz="900" b="0" dirty="0">
                          <a:solidFill>
                            <a:schemeClr val="bg1">
                              <a:lumMod val="50000"/>
                            </a:schemeClr>
                          </a:solidFill>
                        </a:rPr>
                        <a:t>Lack of retail shopping opportunities</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63.38%</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199</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46687">
                <a:tc>
                  <a:txBody>
                    <a:bodyPr/>
                    <a:lstStyle/>
                    <a:p>
                      <a:pPr algn="l"/>
                      <a:r>
                        <a:rPr lang="en-US" sz="900" b="0" dirty="0">
                          <a:solidFill>
                            <a:schemeClr val="bg1">
                              <a:lumMod val="50000"/>
                            </a:schemeClr>
                          </a:solidFill>
                        </a:rPr>
                        <a:t>Lack of a community-gathering place</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30.57%</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96</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279047">
                <a:tc>
                  <a:txBody>
                    <a:bodyPr/>
                    <a:lstStyle/>
                    <a:p>
                      <a:pPr algn="l"/>
                      <a:r>
                        <a:rPr lang="en-US" sz="900" b="0" dirty="0">
                          <a:solidFill>
                            <a:schemeClr val="bg1">
                              <a:lumMod val="50000"/>
                            </a:schemeClr>
                          </a:solidFill>
                        </a:rPr>
                        <a:t>School system</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17.83%</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56</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79047">
                <a:tc>
                  <a:txBody>
                    <a:bodyPr/>
                    <a:lstStyle/>
                    <a:p>
                      <a:pPr algn="l"/>
                      <a:r>
                        <a:rPr lang="en-US" sz="900" b="0" dirty="0">
                          <a:solidFill>
                            <a:schemeClr val="bg1">
                              <a:lumMod val="50000"/>
                            </a:schemeClr>
                          </a:solidFill>
                        </a:rPr>
                        <a:t>Lack of affordable housing</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32.48%</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102</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79047">
                <a:tc>
                  <a:txBody>
                    <a:bodyPr/>
                    <a:lstStyle/>
                    <a:p>
                      <a:pPr algn="l"/>
                      <a:r>
                        <a:rPr lang="en-US" sz="900" b="0" dirty="0">
                          <a:solidFill>
                            <a:schemeClr val="bg1">
                              <a:lumMod val="50000"/>
                            </a:schemeClr>
                          </a:solidFill>
                        </a:rPr>
                        <a:t>Municipal services</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10.51%</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33</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279047">
                <a:tc>
                  <a:txBody>
                    <a:bodyPr/>
                    <a:lstStyle/>
                    <a:p>
                      <a:pPr algn="l"/>
                      <a:r>
                        <a:rPr lang="en-US" sz="900" b="0" dirty="0">
                          <a:solidFill>
                            <a:schemeClr val="bg1">
                              <a:lumMod val="50000"/>
                            </a:schemeClr>
                          </a:solidFill>
                        </a:rPr>
                        <a:t>Lack of recreation opportunities</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51.27%</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161</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279047">
                <a:tc>
                  <a:txBody>
                    <a:bodyPr/>
                    <a:lstStyle/>
                    <a:p>
                      <a:pPr algn="l"/>
                      <a:r>
                        <a:rPr lang="en-US" sz="900" b="0" dirty="0">
                          <a:solidFill>
                            <a:schemeClr val="bg1">
                              <a:lumMod val="50000"/>
                            </a:schemeClr>
                          </a:solidFill>
                        </a:rPr>
                        <a:t>Excessive traffic</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3.18%</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r h="279047">
                <a:tc>
                  <a:txBody>
                    <a:bodyPr/>
                    <a:lstStyle/>
                    <a:p>
                      <a:pPr algn="l"/>
                      <a:r>
                        <a:rPr lang="en-US" sz="900" b="0" dirty="0">
                          <a:solidFill>
                            <a:schemeClr val="bg1">
                              <a:lumMod val="50000"/>
                            </a:schemeClr>
                          </a:solidFill>
                        </a:rPr>
                        <a:t>Lack of employment opportunities</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41.08%</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129</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9"/>
                  </a:ext>
                </a:extLst>
              </a:tr>
              <a:tr h="279047">
                <a:tc>
                  <a:txBody>
                    <a:bodyPr/>
                    <a:lstStyle/>
                    <a:p>
                      <a:pPr algn="l"/>
                      <a:r>
                        <a:rPr lang="en-US" sz="900" b="0" dirty="0">
                          <a:solidFill>
                            <a:schemeClr val="bg1">
                              <a:lumMod val="50000"/>
                            </a:schemeClr>
                          </a:solidFill>
                        </a:rPr>
                        <a:t>Excessive development</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3.18%</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0"/>
                  </a:ext>
                </a:extLst>
              </a:tr>
              <a:tr h="279047">
                <a:tc>
                  <a:txBody>
                    <a:bodyPr/>
                    <a:lstStyle/>
                    <a:p>
                      <a:pPr algn="l"/>
                      <a:r>
                        <a:rPr lang="en-US" sz="900" b="0" dirty="0">
                          <a:solidFill>
                            <a:schemeClr val="bg1">
                              <a:lumMod val="50000"/>
                            </a:schemeClr>
                          </a:solidFill>
                        </a:rPr>
                        <a:t>Loss of small-town character</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7.96%</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25</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1"/>
                  </a:ext>
                </a:extLst>
              </a:tr>
              <a:tr h="279047">
                <a:tc>
                  <a:txBody>
                    <a:bodyPr/>
                    <a:lstStyle/>
                    <a:p>
                      <a:pPr algn="l"/>
                      <a:r>
                        <a:rPr lang="en-US" sz="900" b="0" dirty="0">
                          <a:solidFill>
                            <a:schemeClr val="bg1">
                              <a:lumMod val="50000"/>
                            </a:schemeClr>
                          </a:solidFill>
                        </a:rPr>
                        <a:t>Other (please specify)</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24.84%</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78</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2"/>
                  </a:ext>
                </a:extLst>
              </a:tr>
              <a:tr h="231125">
                <a:tc>
                  <a:txBody>
                    <a:bodyPr/>
                    <a:lstStyle/>
                    <a:p>
                      <a:pPr algn="l"/>
                      <a:r>
                        <a:rPr lang="en-US" sz="1000" b="0" dirty="0">
                          <a:solidFill>
                            <a:schemeClr val="bg1">
                              <a:lumMod val="50000"/>
                            </a:schemeClr>
                          </a:solidFill>
                        </a:rPr>
                        <a:t>TOTAL</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977</a:t>
                      </a:r>
                    </a:p>
                  </a:txBody>
                  <a:tcPr marL="69338" marR="69338" marT="34668" marB="34668">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Q7: The Master Plan Team is examining the following topics. Please indicate their importance to you.</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813699861"/>
              </p:ext>
            </p:extLst>
          </p:nvPr>
        </p:nvGraphicFramePr>
        <p:xfrm>
          <a:off x="-56525" y="282498"/>
          <a:ext cx="9257050" cy="47206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C4D7C4D-1171-AFC2-04E2-1B2E2EEEBC52}"/>
              </a:ext>
            </a:extLst>
          </p:cNvPr>
          <p:cNvSpPr>
            <a:spLocks noGrp="1"/>
          </p:cNvSpPr>
          <p:nvPr>
            <p:ph type="ftr" sz="quarter" idx="3"/>
          </p:nvPr>
        </p:nvSpPr>
        <p:spPr/>
        <p:txBody>
          <a:bodyPr/>
          <a:lstStyle/>
          <a:p>
            <a:endParaRPr lang="en-US" dirty="0"/>
          </a:p>
        </p:txBody>
      </p:sp>
      <p:graphicFrame>
        <p:nvGraphicFramePr>
          <p:cNvPr id="7" name="Table Placeholder">
            <a:extLst>
              <a:ext uri="{FF2B5EF4-FFF2-40B4-BE49-F238E27FC236}">
                <a16:creationId xmlns:a16="http://schemas.microsoft.com/office/drawing/2014/main" id="{26E1F838-7763-965D-2998-86E0E06A210C}"/>
              </a:ext>
            </a:extLst>
          </p:cNvPr>
          <p:cNvGraphicFramePr>
            <a:graphicFrameLocks/>
          </p:cNvGraphicFramePr>
          <p:nvPr>
            <p:extLst>
              <p:ext uri="{D42A27DB-BD31-4B8C-83A1-F6EECF244321}">
                <p14:modId xmlns:p14="http://schemas.microsoft.com/office/powerpoint/2010/main" val="1586404376"/>
              </p:ext>
            </p:extLst>
          </p:nvPr>
        </p:nvGraphicFramePr>
        <p:xfrm>
          <a:off x="297365" y="152400"/>
          <a:ext cx="8363410" cy="4678680"/>
        </p:xfrm>
        <a:graphic>
          <a:graphicData uri="http://schemas.openxmlformats.org/drawingml/2006/table">
            <a:tbl>
              <a:tblPr>
                <a:tableStyleId>{D7AC3CCA-C797-4891-BE02-D94E43425B78}</a:tableStyleId>
              </a:tblPr>
              <a:tblGrid>
                <a:gridCol w="1509132">
                  <a:extLst>
                    <a:ext uri="{9D8B030D-6E8A-4147-A177-3AD203B41FA5}">
                      <a16:colId xmlns:a16="http://schemas.microsoft.com/office/drawing/2014/main" val="20000"/>
                    </a:ext>
                  </a:extLst>
                </a:gridCol>
                <a:gridCol w="862362">
                  <a:extLst>
                    <a:ext uri="{9D8B030D-6E8A-4147-A177-3AD203B41FA5}">
                      <a16:colId xmlns:a16="http://schemas.microsoft.com/office/drawing/2014/main" val="20001"/>
                    </a:ext>
                  </a:extLst>
                </a:gridCol>
                <a:gridCol w="1115121">
                  <a:extLst>
                    <a:ext uri="{9D8B030D-6E8A-4147-A177-3AD203B41FA5}">
                      <a16:colId xmlns:a16="http://schemas.microsoft.com/office/drawing/2014/main" val="20002"/>
                    </a:ext>
                  </a:extLst>
                </a:gridCol>
                <a:gridCol w="695091">
                  <a:extLst>
                    <a:ext uri="{9D8B030D-6E8A-4147-A177-3AD203B41FA5}">
                      <a16:colId xmlns:a16="http://schemas.microsoft.com/office/drawing/2014/main" val="20003"/>
                    </a:ext>
                  </a:extLst>
                </a:gridCol>
                <a:gridCol w="1045426">
                  <a:extLst>
                    <a:ext uri="{9D8B030D-6E8A-4147-A177-3AD203B41FA5}">
                      <a16:colId xmlns:a16="http://schemas.microsoft.com/office/drawing/2014/main" val="20004"/>
                    </a:ext>
                  </a:extLst>
                </a:gridCol>
                <a:gridCol w="1045426">
                  <a:extLst>
                    <a:ext uri="{9D8B030D-6E8A-4147-A177-3AD203B41FA5}">
                      <a16:colId xmlns:a16="http://schemas.microsoft.com/office/drawing/2014/main" val="20005"/>
                    </a:ext>
                  </a:extLst>
                </a:gridCol>
                <a:gridCol w="1045426">
                  <a:extLst>
                    <a:ext uri="{9D8B030D-6E8A-4147-A177-3AD203B41FA5}">
                      <a16:colId xmlns:a16="http://schemas.microsoft.com/office/drawing/2014/main" val="20006"/>
                    </a:ext>
                  </a:extLst>
                </a:gridCol>
                <a:gridCol w="1045426">
                  <a:extLst>
                    <a:ext uri="{9D8B030D-6E8A-4147-A177-3AD203B41FA5}">
                      <a16:colId xmlns:a16="http://schemas.microsoft.com/office/drawing/2014/main" val="20007"/>
                    </a:ext>
                  </a:extLst>
                </a:gridCol>
              </a:tblGrid>
              <a:tr h="281820">
                <a:tc>
                  <a:txBody>
                    <a:bodyPr/>
                    <a:lstStyle/>
                    <a:p>
                      <a:pPr algn="l"/>
                      <a:endParaRPr lang="en-US" sz="105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VERY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FAIRLY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NEUTRAL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FAIRLY UNIMPORTANT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VERY UNIMPORTANT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000" b="0" dirty="0">
                          <a:solidFill>
                            <a:schemeClr val="bg1">
                              <a:lumMod val="50000"/>
                            </a:schemeClr>
                          </a:solidFill>
                        </a:rPr>
                        <a:t>Road quality</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54.78%
172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37.26%
117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6.69%
21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0.96%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0.32%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1.55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000" b="0" dirty="0">
                          <a:solidFill>
                            <a:schemeClr val="bg1">
                              <a:lumMod val="50000"/>
                            </a:schemeClr>
                          </a:solidFill>
                        </a:rPr>
                        <a:t>Employment opportunities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53.50%
168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31.21%
98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12.42%
39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0.64%
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2.23%
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1.67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000" b="0" dirty="0">
                          <a:solidFill>
                            <a:schemeClr val="bg1">
                              <a:lumMod val="50000"/>
                            </a:schemeClr>
                          </a:solidFill>
                        </a:rPr>
                        <a:t>Overall appearance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37.58%
118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49.04%
154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12.10%
38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0.96%
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0.32%
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1.77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000" b="0" dirty="0">
                          <a:solidFill>
                            <a:schemeClr val="bg1">
                              <a:lumMod val="50000"/>
                            </a:schemeClr>
                          </a:solidFill>
                        </a:rPr>
                        <a:t>Recreational resources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43.31%
136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39.81%
125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12.74%
40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3.50%
11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0.64%
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1.78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000" b="0" dirty="0">
                          <a:solidFill>
                            <a:schemeClr val="bg1">
                              <a:lumMod val="50000"/>
                            </a:schemeClr>
                          </a:solidFill>
                        </a:rPr>
                        <a:t>Public services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42.68%
134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30.57%
96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22.61%
71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3.50%
11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0.64%
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1.89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67998">
                <a:tc>
                  <a:txBody>
                    <a:bodyPr/>
                    <a:lstStyle/>
                    <a:p>
                      <a:pPr algn="l"/>
                      <a:r>
                        <a:rPr lang="en-US" sz="1000" b="0" dirty="0">
                          <a:solidFill>
                            <a:schemeClr val="bg1">
                              <a:lumMod val="50000"/>
                            </a:schemeClr>
                          </a:solidFill>
                        </a:rPr>
                        <a:t>Housing choices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40.45%
127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33.76%
106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22.61%
71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1.59%
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1.59%
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1.90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367998">
                <a:tc>
                  <a:txBody>
                    <a:bodyPr/>
                    <a:lstStyle/>
                    <a:p>
                      <a:pPr algn="l"/>
                      <a:r>
                        <a:rPr lang="en-US" sz="1000" b="0" dirty="0">
                          <a:solidFill>
                            <a:schemeClr val="bg1">
                              <a:lumMod val="50000"/>
                            </a:schemeClr>
                          </a:solidFill>
                        </a:rPr>
                        <a:t>Shopping opportunities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35.03%
110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41.08%
129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16.24%
51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6.37%
20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1.27%
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1.98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367998">
                <a:tc>
                  <a:txBody>
                    <a:bodyPr/>
                    <a:lstStyle/>
                    <a:p>
                      <a:pPr algn="l"/>
                      <a:r>
                        <a:rPr lang="en-US" sz="1000" b="0" dirty="0">
                          <a:solidFill>
                            <a:schemeClr val="bg1">
                              <a:lumMod val="50000"/>
                            </a:schemeClr>
                          </a:solidFill>
                        </a:rPr>
                        <a:t>Community and cultural events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29.62%
93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44.90%
141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21.02%
66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3.50%
11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0.96%
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2.01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r h="367998">
                <a:tc>
                  <a:txBody>
                    <a:bodyPr/>
                    <a:lstStyle/>
                    <a:p>
                      <a:pPr algn="l"/>
                      <a:r>
                        <a:rPr lang="en-US" sz="1000" b="0" dirty="0">
                          <a:solidFill>
                            <a:schemeClr val="bg1">
                              <a:lumMod val="50000"/>
                            </a:schemeClr>
                          </a:solidFill>
                        </a:rPr>
                        <a:t>Non-motorized transportation facilities (e.g. bicycle lanes, paved paths)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26.43%
83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33.44%
105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25.80%
81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9.55%
30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4.78%
15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2.33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9"/>
                  </a:ext>
                </a:extLst>
              </a:tr>
              <a:tr h="367998">
                <a:tc>
                  <a:txBody>
                    <a:bodyPr/>
                    <a:lstStyle/>
                    <a:p>
                      <a:pPr algn="l"/>
                      <a:r>
                        <a:rPr lang="en-US" sz="1000" b="0" dirty="0">
                          <a:solidFill>
                            <a:schemeClr val="bg1">
                              <a:lumMod val="50000"/>
                            </a:schemeClr>
                          </a:solidFill>
                        </a:rPr>
                        <a:t>Public transportation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25.48%
80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28.66%
90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27.71%
87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10.51%
33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7.64%
24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2.46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06262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Q8: What types of recreational opportunities would you like to see more of in Gratiot County? (You can check more than one.)</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2383576420"/>
              </p:ext>
            </p:extLst>
          </p:nvPr>
        </p:nvGraphicFramePr>
        <p:xfrm>
          <a:off x="832624" y="914696"/>
          <a:ext cx="7620000" cy="38858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Q9: What types of housing do you think Gratiot County needs more of? (You can check more than one.)</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3644518131"/>
              </p:ext>
            </p:extLst>
          </p:nvPr>
        </p:nvGraphicFramePr>
        <p:xfrm>
          <a:off x="416313" y="747275"/>
          <a:ext cx="8727688" cy="4396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Q10: How satisfied are you with the County's access to internet services?</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Q11: Should the County continue to support alternative energy development to diversify power generation?</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Q12: If yes, what type?</a:t>
            </a:r>
            <a:endParaRPr dirty="0"/>
          </a:p>
        </p:txBody>
      </p:sp>
      <p:sp>
        <p:nvSpPr>
          <p:cNvPr id="3" name="Title"/>
          <p:cNvSpPr>
            <a:spLocks noGrp="1"/>
          </p:cNvSpPr>
          <p:nvPr>
            <p:ph type="body" sz="quarter" idx="14"/>
          </p:nvPr>
        </p:nvSpPr>
        <p:spPr/>
        <p:txBody>
          <a:bodyPr>
            <a:normAutofit lnSpcReduction="10000"/>
          </a:bodyPr>
          <a:lstStyle/>
          <a:p>
            <a:r>
              <a:rPr lang="en-GB" dirty="0"/>
              <a:t>Answered: 295   Skipped: 19</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Q13: Where do you think alternative energy facilities should be located? (You can check more than one.)</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3402639553"/>
              </p:ext>
            </p:extLst>
          </p:nvPr>
        </p:nvGraphicFramePr>
        <p:xfrm>
          <a:off x="569640" y="780585"/>
          <a:ext cx="8039101" cy="40995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Q14: What do you see as the benefit(s) of encouraging business/industrial development in the County? (You can check more than one.)</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3771375756"/>
              </p:ext>
            </p:extLst>
          </p:nvPr>
        </p:nvGraphicFramePr>
        <p:xfrm>
          <a:off x="312234" y="780586"/>
          <a:ext cx="8311363" cy="4238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 How long have you lived in Gratiot County?</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Q15: What do you see as the disadvantage(s) of encouraging economic development? (You can check more than one.)</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3698649941"/>
              </p:ext>
            </p:extLst>
          </p:nvPr>
        </p:nvGraphicFramePr>
        <p:xfrm>
          <a:off x="576524" y="1049657"/>
          <a:ext cx="7868666" cy="40126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Autofit/>
          </a:bodyPr>
          <a:lstStyle/>
          <a:p>
            <a:r>
              <a:rPr lang="en-GB" sz="1400" dirty="0"/>
              <a:t>Q16: Of the options below, what are the challenges facing Gratiot County as it works to improve jobs and economic growth? (Please rank from least challenging to most challenging)</a:t>
            </a:r>
            <a:endParaRPr sz="1400" dirty="0"/>
          </a:p>
        </p:txBody>
      </p:sp>
      <p:sp>
        <p:nvSpPr>
          <p:cNvPr id="3" name="Title"/>
          <p:cNvSpPr>
            <a:spLocks noGrp="1"/>
          </p:cNvSpPr>
          <p:nvPr>
            <p:ph type="body" sz="quarter" idx="14"/>
          </p:nvPr>
        </p:nvSpPr>
        <p:spPr/>
        <p:txBody>
          <a:bodyPr>
            <a:normAutofit lnSpcReduction="10000"/>
          </a:bodyPr>
          <a:lstStyle/>
          <a:p>
            <a:r>
              <a:rPr lang="en-GB" dirty="0"/>
              <a:t>Answered: 313   Skipped: 1</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2557952614"/>
              </p:ext>
            </p:extLst>
          </p:nvPr>
        </p:nvGraphicFramePr>
        <p:xfrm>
          <a:off x="88566" y="535259"/>
          <a:ext cx="8940298" cy="455915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a:extLst>
              <a:ext uri="{FF2B5EF4-FFF2-40B4-BE49-F238E27FC236}">
                <a16:creationId xmlns:a16="http://schemas.microsoft.com/office/drawing/2014/main" id="{8BAC8BDD-9F7E-628C-F9AC-7B900DD555AC}"/>
              </a:ext>
            </a:extLst>
          </p:cNvPr>
          <p:cNvGraphicFramePr>
            <a:graphicFrameLocks/>
          </p:cNvGraphicFramePr>
          <p:nvPr>
            <p:extLst>
              <p:ext uri="{D42A27DB-BD31-4B8C-83A1-F6EECF244321}">
                <p14:modId xmlns:p14="http://schemas.microsoft.com/office/powerpoint/2010/main" val="169841750"/>
              </p:ext>
            </p:extLst>
          </p:nvPr>
        </p:nvGraphicFramePr>
        <p:xfrm>
          <a:off x="105415" y="76200"/>
          <a:ext cx="8933169" cy="4831080"/>
        </p:xfrm>
        <a:graphic>
          <a:graphicData uri="http://schemas.openxmlformats.org/drawingml/2006/table">
            <a:tbl>
              <a:tblPr>
                <a:tableStyleId>{D7AC3CCA-C797-4891-BE02-D94E43425B78}</a:tableStyleId>
              </a:tblPr>
              <a:tblGrid>
                <a:gridCol w="1396283">
                  <a:extLst>
                    <a:ext uri="{9D8B030D-6E8A-4147-A177-3AD203B41FA5}">
                      <a16:colId xmlns:a16="http://schemas.microsoft.com/office/drawing/2014/main" val="20000"/>
                    </a:ext>
                  </a:extLst>
                </a:gridCol>
                <a:gridCol w="1156051">
                  <a:extLst>
                    <a:ext uri="{9D8B030D-6E8A-4147-A177-3AD203B41FA5}">
                      <a16:colId xmlns:a16="http://schemas.microsoft.com/office/drawing/2014/main" val="20001"/>
                    </a:ext>
                  </a:extLst>
                </a:gridCol>
                <a:gridCol w="1512807">
                  <a:extLst>
                    <a:ext uri="{9D8B030D-6E8A-4147-A177-3AD203B41FA5}">
                      <a16:colId xmlns:a16="http://schemas.microsoft.com/office/drawing/2014/main" val="20002"/>
                    </a:ext>
                  </a:extLst>
                </a:gridCol>
                <a:gridCol w="1486829">
                  <a:extLst>
                    <a:ext uri="{9D8B030D-6E8A-4147-A177-3AD203B41FA5}">
                      <a16:colId xmlns:a16="http://schemas.microsoft.com/office/drawing/2014/main" val="20003"/>
                    </a:ext>
                  </a:extLst>
                </a:gridCol>
                <a:gridCol w="1345581">
                  <a:extLst>
                    <a:ext uri="{9D8B030D-6E8A-4147-A177-3AD203B41FA5}">
                      <a16:colId xmlns:a16="http://schemas.microsoft.com/office/drawing/2014/main" val="20004"/>
                    </a:ext>
                  </a:extLst>
                </a:gridCol>
                <a:gridCol w="759451">
                  <a:extLst>
                    <a:ext uri="{9D8B030D-6E8A-4147-A177-3AD203B41FA5}">
                      <a16:colId xmlns:a16="http://schemas.microsoft.com/office/drawing/2014/main" val="20005"/>
                    </a:ext>
                  </a:extLst>
                </a:gridCol>
                <a:gridCol w="1276167">
                  <a:extLst>
                    <a:ext uri="{9D8B030D-6E8A-4147-A177-3AD203B41FA5}">
                      <a16:colId xmlns:a16="http://schemas.microsoft.com/office/drawing/2014/main" val="20006"/>
                    </a:ext>
                  </a:extLst>
                </a:gridCol>
              </a:tblGrid>
              <a:tr h="281820">
                <a:tc>
                  <a:txBody>
                    <a:bodyPr/>
                    <a:lstStyle/>
                    <a:p>
                      <a:pPr algn="l"/>
                      <a:endParaRPr lang="en-US" sz="105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NOT CHALLENGING</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POSES A LOW-TO-MODERATE CHALLENGE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POSES A MODERATELY-HIGH CHALLENGE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VERY CHALLENGING</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000" b="0" dirty="0">
                          <a:solidFill>
                            <a:schemeClr val="bg1">
                              <a:lumMod val="50000"/>
                            </a:schemeClr>
                          </a:solidFill>
                        </a:rPr>
                        <a:t>Keeping young, skilled workers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2.57%
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9.32%
29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38.26%
119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49.84%
155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3.35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000" b="0" dirty="0">
                          <a:solidFill>
                            <a:schemeClr val="bg1">
                              <a:lumMod val="50000"/>
                            </a:schemeClr>
                          </a:solidFill>
                        </a:rPr>
                        <a:t>Availability of diverse housing options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3.24%
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20.06%
62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39.81%
123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36.89%
114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000" b="0" dirty="0">
                          <a:solidFill>
                            <a:schemeClr val="bg1">
                              <a:lumMod val="50000"/>
                            </a:schemeClr>
                          </a:solidFill>
                        </a:rPr>
                        <a:t>Availability of jobs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4.52%
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26.13%
81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47.42%
147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21.94%
68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2.87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000" b="0" dirty="0">
                          <a:solidFill>
                            <a:schemeClr val="bg1">
                              <a:lumMod val="50000"/>
                            </a:schemeClr>
                          </a:solidFill>
                        </a:rPr>
                        <a:t>Access to capital and resources for small businesses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5.98%
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38.21%
115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39.20%
118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16.61%
50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2.66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000" b="0" dirty="0">
                          <a:solidFill>
                            <a:schemeClr val="bg1">
                              <a:lumMod val="50000"/>
                            </a:schemeClr>
                          </a:solidFill>
                        </a:rPr>
                        <a:t>Quality of life amenities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9.35%
29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37.42%
116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37.74%
117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15.48%
48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2.59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67998">
                <a:tc>
                  <a:txBody>
                    <a:bodyPr/>
                    <a:lstStyle/>
                    <a:p>
                      <a:pPr algn="l"/>
                      <a:r>
                        <a:rPr lang="en-US" sz="1000" b="0" dirty="0">
                          <a:solidFill>
                            <a:schemeClr val="bg1">
                              <a:lumMod val="50000"/>
                            </a:schemeClr>
                          </a:solidFill>
                        </a:rPr>
                        <a:t>Inadequate transportation infrastructure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14.52%
45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39.68%
123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26.13%
81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19.68%
61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2.51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367998">
                <a:tc>
                  <a:txBody>
                    <a:bodyPr/>
                    <a:lstStyle/>
                    <a:p>
                      <a:pPr algn="l"/>
                      <a:r>
                        <a:rPr lang="en-US" sz="1000" b="0" dirty="0">
                          <a:solidFill>
                            <a:schemeClr val="bg1">
                              <a:lumMod val="50000"/>
                            </a:schemeClr>
                          </a:solidFill>
                        </a:rPr>
                        <a:t>Inadequate public services and infrastructure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9.42%
29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45.13%
139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32.47%
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12.99%
40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2.49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367998">
                <a:tc>
                  <a:txBody>
                    <a:bodyPr/>
                    <a:lstStyle/>
                    <a:p>
                      <a:pPr algn="l"/>
                      <a:r>
                        <a:rPr lang="en-US" sz="1000" b="0" dirty="0">
                          <a:solidFill>
                            <a:schemeClr val="bg1">
                              <a:lumMod val="50000"/>
                            </a:schemeClr>
                          </a:solidFill>
                        </a:rPr>
                        <a:t>Local government leadership</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15.69%
48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41.50%
127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26.80%
82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16.01%
49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r h="367998">
                <a:tc>
                  <a:txBody>
                    <a:bodyPr/>
                    <a:lstStyle/>
                    <a:p>
                      <a:pPr algn="l"/>
                      <a:r>
                        <a:rPr lang="en-US" sz="1000" b="0" dirty="0">
                          <a:solidFill>
                            <a:schemeClr val="bg1">
                              <a:lumMod val="50000"/>
                            </a:schemeClr>
                          </a:solidFill>
                        </a:rPr>
                        <a:t>Access to quality education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16.77%
52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42.26%
131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25.16%
78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15.81%
49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9"/>
                  </a:ext>
                </a:extLst>
              </a:tr>
              <a:tr h="367998">
                <a:tc>
                  <a:txBody>
                    <a:bodyPr/>
                    <a:lstStyle/>
                    <a:p>
                      <a:pPr algn="l"/>
                      <a:r>
                        <a:rPr lang="en-US" sz="1000" b="0" dirty="0">
                          <a:solidFill>
                            <a:schemeClr val="bg1">
                              <a:lumMod val="50000"/>
                            </a:schemeClr>
                          </a:solidFill>
                        </a:rPr>
                        <a:t>Lack of industrial facilities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14.71%
45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51.31%
157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28.43%
87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5.56%
17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2.25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495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Q17: What does effective economic development mean to you? (Please rank the following by order of importance, with 1 being most important)</a:t>
            </a:r>
            <a:endParaRPr dirty="0"/>
          </a:p>
        </p:txBody>
      </p:sp>
      <p:sp>
        <p:nvSpPr>
          <p:cNvPr id="3" name="Title"/>
          <p:cNvSpPr>
            <a:spLocks noGrp="1"/>
          </p:cNvSpPr>
          <p:nvPr>
            <p:ph type="body" sz="quarter" idx="14"/>
          </p:nvPr>
        </p:nvSpPr>
        <p:spPr/>
        <p:txBody>
          <a:bodyPr>
            <a:normAutofit lnSpcReduction="10000"/>
          </a:bodyPr>
          <a:lstStyle/>
          <a:p>
            <a:r>
              <a:rPr lang="en-GB" dirty="0"/>
              <a:t>Answered: 309   Skipped: 5</a:t>
            </a:r>
            <a:endParaRPr dirty="0"/>
          </a:p>
        </p:txBody>
      </p:sp>
      <p:pic>
        <p:nvPicPr>
          <p:cNvPr id="6" name="Picture 1"/>
          <p:cNvPicPr>
            <a:picLocks noChangeAspect="1"/>
          </p:cNvPicPr>
          <p:nvPr/>
        </p:nvPicPr>
        <p:blipFill>
          <a:blip r:embed="rId2"/>
          <a:stretch>
            <a:fillRect/>
          </a:stretch>
        </p:blipFill>
        <p:spPr>
          <a:xfrm>
            <a:off x="1636920" y="973817"/>
            <a:ext cx="5870159" cy="4029834"/>
          </a:xfrm>
          <a:prstGeom prst="rect">
            <a:avLst/>
          </a:prstGeom>
        </p:spPr>
      </p:pic>
      <p:sp>
        <p:nvSpPr>
          <p:cNvPr id="4" name="Title">
            <a:extLst>
              <a:ext uri="{FF2B5EF4-FFF2-40B4-BE49-F238E27FC236}">
                <a16:creationId xmlns:a16="http://schemas.microsoft.com/office/drawing/2014/main" id="{62303F79-07BE-5180-D03B-E6964D4A5A4A}"/>
              </a:ext>
            </a:extLst>
          </p:cNvPr>
          <p:cNvSpPr txBox="1">
            <a:spLocks/>
          </p:cNvSpPr>
          <p:nvPr/>
        </p:nvSpPr>
        <p:spPr>
          <a:xfrm>
            <a:off x="6379759" y="1063083"/>
            <a:ext cx="2254640" cy="1018478"/>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r>
              <a:rPr lang="en-US" sz="1200" i="1" dirty="0"/>
              <a:t>*Scores represent a weighted average of how people answered, so the higher the score, the higher the perceived importance.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Q17: What does effective economic development mean to you? (Please rank the following by order of importance, with 1 being most important)</a:t>
            </a:r>
            <a:endParaRPr dirty="0"/>
          </a:p>
        </p:txBody>
      </p:sp>
      <p:pic>
        <p:nvPicPr>
          <p:cNvPr id="6" name="Picture 1"/>
          <p:cNvPicPr>
            <a:picLocks noChangeAspect="1"/>
          </p:cNvPicPr>
          <p:nvPr/>
        </p:nvPicPr>
        <p:blipFill>
          <a:blip r:embed="rId2"/>
          <a:stretch>
            <a:fillRect/>
          </a:stretch>
        </p:blipFill>
        <p:spPr>
          <a:xfrm>
            <a:off x="245327" y="673347"/>
            <a:ext cx="5754029" cy="4389508"/>
          </a:xfrm>
          <a:prstGeom prst="rect">
            <a:avLst/>
          </a:prstGeom>
        </p:spPr>
      </p:pic>
      <p:sp>
        <p:nvSpPr>
          <p:cNvPr id="3" name="Title">
            <a:extLst>
              <a:ext uri="{FF2B5EF4-FFF2-40B4-BE49-F238E27FC236}">
                <a16:creationId xmlns:a16="http://schemas.microsoft.com/office/drawing/2014/main" id="{8E655D39-81D5-E927-CBA0-1B8A0AC2F99F}"/>
              </a:ext>
            </a:extLst>
          </p:cNvPr>
          <p:cNvSpPr txBox="1">
            <a:spLocks/>
          </p:cNvSpPr>
          <p:nvPr/>
        </p:nvSpPr>
        <p:spPr>
          <a:xfrm>
            <a:off x="6490010" y="830787"/>
            <a:ext cx="2141033" cy="141248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r>
              <a:rPr lang="en-US" sz="1200" i="1" dirty="0"/>
              <a:t>*Scores represent a weighted average of how people answered, so the higher the score, the higher the perceived importance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D296B27-93FA-7628-D025-D23DB46CA6AE}"/>
              </a:ext>
            </a:extLst>
          </p:cNvPr>
          <p:cNvSpPr>
            <a:spLocks noGrp="1"/>
          </p:cNvSpPr>
          <p:nvPr>
            <p:ph type="ftr" sz="quarter" idx="3"/>
          </p:nvPr>
        </p:nvSpPr>
        <p:spPr/>
        <p:txBody>
          <a:bodyPr/>
          <a:lstStyle/>
          <a:p>
            <a:endParaRPr lang="en-US" dirty="0"/>
          </a:p>
        </p:txBody>
      </p:sp>
      <p:sp>
        <p:nvSpPr>
          <p:cNvPr id="7" name="Title">
            <a:extLst>
              <a:ext uri="{FF2B5EF4-FFF2-40B4-BE49-F238E27FC236}">
                <a16:creationId xmlns:a16="http://schemas.microsoft.com/office/drawing/2014/main" id="{D0B1DBA0-E9AD-F640-73AB-FCFC7A1D2CDA}"/>
              </a:ext>
            </a:extLst>
          </p:cNvPr>
          <p:cNvSpPr>
            <a:spLocks noGrp="1"/>
          </p:cNvSpPr>
          <p:nvPr>
            <p:ph type="title"/>
          </p:nvPr>
        </p:nvSpPr>
        <p:spPr>
          <a:xfrm>
            <a:off x="457200" y="1775949"/>
            <a:ext cx="8229600" cy="581025"/>
          </a:xfrm>
        </p:spPr>
        <p:txBody>
          <a:bodyPr>
            <a:noAutofit/>
          </a:bodyPr>
          <a:lstStyle/>
          <a:p>
            <a:r>
              <a:rPr lang="en-GB" sz="1400" dirty="0"/>
              <a:t>Q18: Please indicate how important you feel about each of these topics from not important to extremely important.</a:t>
            </a:r>
            <a:endParaRPr sz="1400" dirty="0"/>
          </a:p>
        </p:txBody>
      </p:sp>
    </p:spTree>
    <p:extLst>
      <p:ext uri="{BB962C8B-B14F-4D97-AF65-F5344CB8AC3E}">
        <p14:creationId xmlns:p14="http://schemas.microsoft.com/office/powerpoint/2010/main" val="583969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p:cNvGraphicFramePr>
            <a:graphicFrameLocks noGrp="1"/>
          </p:cNvGraphicFramePr>
          <p:nvPr>
            <p:extLst>
              <p:ext uri="{D42A27DB-BD31-4B8C-83A1-F6EECF244321}">
                <p14:modId xmlns:p14="http://schemas.microsoft.com/office/powerpoint/2010/main" val="1517699986"/>
              </p:ext>
            </p:extLst>
          </p:nvPr>
        </p:nvGraphicFramePr>
        <p:xfrm>
          <a:off x="-215591" y="185854"/>
          <a:ext cx="9575181" cy="49576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79471" y="318419"/>
            <a:ext cx="8229600" cy="548713"/>
          </a:xfrm>
        </p:spPr>
        <p:txBody>
          <a:bodyPr>
            <a:normAutofit fontScale="90000"/>
          </a:bodyPr>
          <a:lstStyle/>
          <a:p>
            <a:r>
              <a:rPr lang="en-GB" dirty="0"/>
              <a:t>Q18: Please indicate how important you feel about each of these topics from not important to extremely important. </a:t>
            </a:r>
            <a:r>
              <a:rPr lang="en-GB" i="1" dirty="0"/>
              <a:t>*Scores represent a weighted average. Higher score=more importance</a:t>
            </a:r>
            <a:endParaRPr i="1" dirty="0"/>
          </a:p>
        </p:txBody>
      </p:sp>
      <p:graphicFrame>
        <p:nvGraphicFramePr>
          <p:cNvPr id="4" name="Table Placeholder"/>
          <p:cNvGraphicFramePr>
            <a:graphicFrameLocks/>
          </p:cNvGraphicFramePr>
          <p:nvPr/>
        </p:nvGraphicFramePr>
        <p:xfrm>
          <a:off x="457200" y="867132"/>
          <a:ext cx="8229600" cy="3931291"/>
        </p:xfrm>
        <a:graphic>
          <a:graphicData uri="http://schemas.openxmlformats.org/drawingml/2006/table">
            <a:tbl>
              <a:tblPr>
                <a:tableStyleId>{D7AC3CCA-C797-4891-BE02-D94E43425B78}</a:tableStyleId>
              </a:tblPr>
              <a:tblGrid>
                <a:gridCol w="1113692">
                  <a:extLst>
                    <a:ext uri="{9D8B030D-6E8A-4147-A177-3AD203B41FA5}">
                      <a16:colId xmlns:a16="http://schemas.microsoft.com/office/drawing/2014/main" val="20000"/>
                    </a:ext>
                  </a:extLst>
                </a:gridCol>
                <a:gridCol w="943708">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679210">
                <a:tc>
                  <a:txBody>
                    <a:bodyPr/>
                    <a:lstStyle/>
                    <a:p>
                      <a:pPr algn="l"/>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NOT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SLIGHTLY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MODERATELY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VERY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EXTREMELY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831098">
                <a:tc>
                  <a:txBody>
                    <a:bodyPr/>
                    <a:lstStyle/>
                    <a:p>
                      <a:pPr algn="l"/>
                      <a:r>
                        <a:rPr lang="en-US" sz="1000" b="0" dirty="0">
                          <a:solidFill>
                            <a:schemeClr val="bg1">
                              <a:lumMod val="50000"/>
                            </a:schemeClr>
                          </a:solidFill>
                        </a:rPr>
                        <a:t>Making vocational programs available to students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4.47%
14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11.50%
36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43.45%
136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40.58%
127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4.20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674344">
                <a:tc>
                  <a:txBody>
                    <a:bodyPr/>
                    <a:lstStyle/>
                    <a:p>
                      <a:pPr algn="l"/>
                      <a:r>
                        <a:rPr lang="en-US" sz="1000" b="0" dirty="0">
                          <a:solidFill>
                            <a:schemeClr val="bg1">
                              <a:lumMod val="50000"/>
                            </a:schemeClr>
                          </a:solidFill>
                        </a:rPr>
                        <a:t>Preserving natural areas (e.g. woodlands &amp; wetlands)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1.28%
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5.75%
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18.85%
59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33.23%
104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40.89%
128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4.07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417441">
                <a:tc>
                  <a:txBody>
                    <a:bodyPr/>
                    <a:lstStyle/>
                    <a:p>
                      <a:pPr algn="l"/>
                      <a:r>
                        <a:rPr lang="en-US" sz="1000" b="0" dirty="0">
                          <a:solidFill>
                            <a:schemeClr val="bg1">
                              <a:lumMod val="50000"/>
                            </a:schemeClr>
                          </a:solidFill>
                        </a:rPr>
                        <a:t>Protecting the Pine River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1.60%
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5.77%
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18.27%
57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34.29%
107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40.06%
125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4.05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696686">
                <a:tc>
                  <a:txBody>
                    <a:bodyPr/>
                    <a:lstStyle/>
                    <a:p>
                      <a:pPr algn="l"/>
                      <a:r>
                        <a:rPr lang="en-US" sz="1000" b="0" dirty="0">
                          <a:solidFill>
                            <a:schemeClr val="bg1">
                              <a:lumMod val="50000"/>
                            </a:schemeClr>
                          </a:solidFill>
                        </a:rPr>
                        <a:t>Redeveloping empty lots and contaminated sites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0.64%
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7.67%
24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18.85%
59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37.06%
116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35.78%
112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579120">
                <a:tc>
                  <a:txBody>
                    <a:bodyPr/>
                    <a:lstStyle/>
                    <a:p>
                      <a:pPr algn="l"/>
                      <a:r>
                        <a:rPr lang="en-US" sz="1000" b="0" dirty="0">
                          <a:solidFill>
                            <a:schemeClr val="bg1">
                              <a:lumMod val="50000"/>
                            </a:schemeClr>
                          </a:solidFill>
                        </a:rPr>
                        <a:t>Improved and well‐maintained infrastructure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0.32%
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4.18%
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26.37%
82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37.94%
118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31.19%
97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3.95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D748BF7-DF5D-E295-1895-D9A620BF07E7}"/>
              </a:ext>
            </a:extLst>
          </p:cNvPr>
          <p:cNvGraphicFramePr>
            <a:graphicFrameLocks noGrp="1"/>
          </p:cNvGraphicFramePr>
          <p:nvPr/>
        </p:nvGraphicFramePr>
        <p:xfrm>
          <a:off x="457200" y="536090"/>
          <a:ext cx="8229600" cy="679210"/>
        </p:xfrm>
        <a:graphic>
          <a:graphicData uri="http://schemas.openxmlformats.org/drawingml/2006/table">
            <a:tbl>
              <a:tblPr>
                <a:tableStyleId>{D7AC3CCA-C797-4891-BE02-D94E43425B78}</a:tableStyleId>
              </a:tblPr>
              <a:tblGrid>
                <a:gridCol w="1028700">
                  <a:extLst>
                    <a:ext uri="{9D8B030D-6E8A-4147-A177-3AD203B41FA5}">
                      <a16:colId xmlns:a16="http://schemas.microsoft.com/office/drawing/2014/main" val="4088384453"/>
                    </a:ext>
                  </a:extLst>
                </a:gridCol>
                <a:gridCol w="1028700">
                  <a:extLst>
                    <a:ext uri="{9D8B030D-6E8A-4147-A177-3AD203B41FA5}">
                      <a16:colId xmlns:a16="http://schemas.microsoft.com/office/drawing/2014/main" val="1546520237"/>
                    </a:ext>
                  </a:extLst>
                </a:gridCol>
                <a:gridCol w="1028700">
                  <a:extLst>
                    <a:ext uri="{9D8B030D-6E8A-4147-A177-3AD203B41FA5}">
                      <a16:colId xmlns:a16="http://schemas.microsoft.com/office/drawing/2014/main" val="3116901740"/>
                    </a:ext>
                  </a:extLst>
                </a:gridCol>
                <a:gridCol w="1028700">
                  <a:extLst>
                    <a:ext uri="{9D8B030D-6E8A-4147-A177-3AD203B41FA5}">
                      <a16:colId xmlns:a16="http://schemas.microsoft.com/office/drawing/2014/main" val="1792723384"/>
                    </a:ext>
                  </a:extLst>
                </a:gridCol>
                <a:gridCol w="1028700">
                  <a:extLst>
                    <a:ext uri="{9D8B030D-6E8A-4147-A177-3AD203B41FA5}">
                      <a16:colId xmlns:a16="http://schemas.microsoft.com/office/drawing/2014/main" val="3561248461"/>
                    </a:ext>
                  </a:extLst>
                </a:gridCol>
                <a:gridCol w="1028700">
                  <a:extLst>
                    <a:ext uri="{9D8B030D-6E8A-4147-A177-3AD203B41FA5}">
                      <a16:colId xmlns:a16="http://schemas.microsoft.com/office/drawing/2014/main" val="1227857500"/>
                    </a:ext>
                  </a:extLst>
                </a:gridCol>
                <a:gridCol w="1028700">
                  <a:extLst>
                    <a:ext uri="{9D8B030D-6E8A-4147-A177-3AD203B41FA5}">
                      <a16:colId xmlns:a16="http://schemas.microsoft.com/office/drawing/2014/main" val="3988518839"/>
                    </a:ext>
                  </a:extLst>
                </a:gridCol>
                <a:gridCol w="1028700">
                  <a:extLst>
                    <a:ext uri="{9D8B030D-6E8A-4147-A177-3AD203B41FA5}">
                      <a16:colId xmlns:a16="http://schemas.microsoft.com/office/drawing/2014/main" val="4104254093"/>
                    </a:ext>
                  </a:extLst>
                </a:gridCol>
              </a:tblGrid>
              <a:tr h="679210">
                <a:tc>
                  <a:txBody>
                    <a:bodyPr/>
                    <a:lstStyle/>
                    <a:p>
                      <a:pPr algn="l"/>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NOT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SLIGHTLY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MODERATELY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VERY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EXTREMELY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886802825"/>
                  </a:ext>
                </a:extLst>
              </a:tr>
            </a:tbl>
          </a:graphicData>
        </a:graphic>
      </p:graphicFrame>
      <p:graphicFrame>
        <p:nvGraphicFramePr>
          <p:cNvPr id="9" name="Table 8">
            <a:extLst>
              <a:ext uri="{FF2B5EF4-FFF2-40B4-BE49-F238E27FC236}">
                <a16:creationId xmlns:a16="http://schemas.microsoft.com/office/drawing/2014/main" id="{ACC37754-53DB-1DF4-1EC8-9D9D3991113B}"/>
              </a:ext>
            </a:extLst>
          </p:cNvPr>
          <p:cNvGraphicFramePr>
            <a:graphicFrameLocks noGrp="1"/>
          </p:cNvGraphicFramePr>
          <p:nvPr/>
        </p:nvGraphicFramePr>
        <p:xfrm>
          <a:off x="457200" y="1180868"/>
          <a:ext cx="8229600" cy="3792583"/>
        </p:xfrm>
        <a:graphic>
          <a:graphicData uri="http://schemas.openxmlformats.org/drawingml/2006/table">
            <a:tbl>
              <a:tblPr>
                <a:tableStyleId>{D7AC3CCA-C797-4891-BE02-D94E43425B78}</a:tableStyleId>
              </a:tblPr>
              <a:tblGrid>
                <a:gridCol w="1028700">
                  <a:extLst>
                    <a:ext uri="{9D8B030D-6E8A-4147-A177-3AD203B41FA5}">
                      <a16:colId xmlns:a16="http://schemas.microsoft.com/office/drawing/2014/main" val="4133514597"/>
                    </a:ext>
                  </a:extLst>
                </a:gridCol>
                <a:gridCol w="1028700">
                  <a:extLst>
                    <a:ext uri="{9D8B030D-6E8A-4147-A177-3AD203B41FA5}">
                      <a16:colId xmlns:a16="http://schemas.microsoft.com/office/drawing/2014/main" val="1789978830"/>
                    </a:ext>
                  </a:extLst>
                </a:gridCol>
                <a:gridCol w="1028700">
                  <a:extLst>
                    <a:ext uri="{9D8B030D-6E8A-4147-A177-3AD203B41FA5}">
                      <a16:colId xmlns:a16="http://schemas.microsoft.com/office/drawing/2014/main" val="2900220292"/>
                    </a:ext>
                  </a:extLst>
                </a:gridCol>
                <a:gridCol w="1028700">
                  <a:extLst>
                    <a:ext uri="{9D8B030D-6E8A-4147-A177-3AD203B41FA5}">
                      <a16:colId xmlns:a16="http://schemas.microsoft.com/office/drawing/2014/main" val="3004012937"/>
                    </a:ext>
                  </a:extLst>
                </a:gridCol>
                <a:gridCol w="1028700">
                  <a:extLst>
                    <a:ext uri="{9D8B030D-6E8A-4147-A177-3AD203B41FA5}">
                      <a16:colId xmlns:a16="http://schemas.microsoft.com/office/drawing/2014/main" val="3522255996"/>
                    </a:ext>
                  </a:extLst>
                </a:gridCol>
                <a:gridCol w="1028700">
                  <a:extLst>
                    <a:ext uri="{9D8B030D-6E8A-4147-A177-3AD203B41FA5}">
                      <a16:colId xmlns:a16="http://schemas.microsoft.com/office/drawing/2014/main" val="1984148199"/>
                    </a:ext>
                  </a:extLst>
                </a:gridCol>
                <a:gridCol w="1028700">
                  <a:extLst>
                    <a:ext uri="{9D8B030D-6E8A-4147-A177-3AD203B41FA5}">
                      <a16:colId xmlns:a16="http://schemas.microsoft.com/office/drawing/2014/main" val="1737752797"/>
                    </a:ext>
                  </a:extLst>
                </a:gridCol>
                <a:gridCol w="1028700">
                  <a:extLst>
                    <a:ext uri="{9D8B030D-6E8A-4147-A177-3AD203B41FA5}">
                      <a16:colId xmlns:a16="http://schemas.microsoft.com/office/drawing/2014/main" val="727359827"/>
                    </a:ext>
                  </a:extLst>
                </a:gridCol>
              </a:tblGrid>
              <a:tr h="566057">
                <a:tc>
                  <a:txBody>
                    <a:bodyPr/>
                    <a:lstStyle/>
                    <a:p>
                      <a:pPr algn="l"/>
                      <a:r>
                        <a:rPr lang="en-US" sz="1000" b="0" dirty="0">
                          <a:solidFill>
                            <a:schemeClr val="bg1">
                              <a:lumMod val="50000"/>
                            </a:schemeClr>
                          </a:solidFill>
                        </a:rPr>
                        <a:t>Maintaining and improving downtowns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0.96%
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4.81%
15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20.83%
65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45.83%
143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27.56%
86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3.94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4165216886"/>
                  </a:ext>
                </a:extLst>
              </a:tr>
              <a:tr h="409303">
                <a:tc>
                  <a:txBody>
                    <a:bodyPr/>
                    <a:lstStyle/>
                    <a:p>
                      <a:pPr algn="l"/>
                      <a:r>
                        <a:rPr lang="en-US" sz="1000" b="0" dirty="0">
                          <a:solidFill>
                            <a:schemeClr val="bg1">
                              <a:lumMod val="50000"/>
                            </a:schemeClr>
                          </a:solidFill>
                        </a:rPr>
                        <a:t>Expanded internet service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4.81%
15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11.22%
35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23.40%
73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25.64%
80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34.94%
109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3.75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3234138700"/>
                  </a:ext>
                </a:extLst>
              </a:tr>
              <a:tr h="687977">
                <a:tc>
                  <a:txBody>
                    <a:bodyPr/>
                    <a:lstStyle/>
                    <a:p>
                      <a:pPr algn="l"/>
                      <a:r>
                        <a:rPr lang="en-US" sz="1000" b="0" dirty="0">
                          <a:solidFill>
                            <a:schemeClr val="bg1">
                              <a:lumMod val="50000"/>
                            </a:schemeClr>
                          </a:solidFill>
                        </a:rPr>
                        <a:t>Preserving open spaces (e.g. farmlands &amp; fields)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3.85%
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8.65%
27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30.13%
94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30.77%
96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26.60%
83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3.68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645954620"/>
                  </a:ext>
                </a:extLst>
              </a:tr>
              <a:tr h="866503">
                <a:tc>
                  <a:txBody>
                    <a:bodyPr/>
                    <a:lstStyle/>
                    <a:p>
                      <a:pPr algn="l"/>
                      <a:r>
                        <a:rPr lang="en-US" sz="1000" b="0" dirty="0">
                          <a:solidFill>
                            <a:schemeClr val="bg1">
                              <a:lumMod val="50000"/>
                            </a:schemeClr>
                          </a:solidFill>
                        </a:rPr>
                        <a:t>More local government, school and agency cooperation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2.23%
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9.24%
29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38.22%
120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29.62%
93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20.70%
65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3.57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2798071018"/>
                  </a:ext>
                </a:extLst>
              </a:tr>
              <a:tr h="687977">
                <a:tc>
                  <a:txBody>
                    <a:bodyPr/>
                    <a:lstStyle/>
                    <a:p>
                      <a:pPr algn="l"/>
                      <a:r>
                        <a:rPr lang="en-US" sz="1000" b="0" dirty="0">
                          <a:solidFill>
                            <a:schemeClr val="bg1">
                              <a:lumMod val="50000"/>
                            </a:schemeClr>
                          </a:solidFill>
                        </a:rPr>
                        <a:t>More county‐wide recreational opportunities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2.56%
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13.74%
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31.95%
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30.03%
94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21.73%
68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3.55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2285468764"/>
                  </a:ext>
                </a:extLst>
              </a:tr>
              <a:tr h="535577">
                <a:tc>
                  <a:txBody>
                    <a:bodyPr/>
                    <a:lstStyle/>
                    <a:p>
                      <a:pPr algn="l"/>
                      <a:r>
                        <a:rPr lang="en-US" sz="1000" b="0" dirty="0">
                          <a:solidFill>
                            <a:schemeClr val="bg1">
                              <a:lumMod val="50000"/>
                            </a:schemeClr>
                          </a:solidFill>
                        </a:rPr>
                        <a:t>Collaborative marketing efforts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4.79%
15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16.61%
52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35.46%
111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29.71%
93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13.42%
42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3.30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15352746"/>
                  </a:ext>
                </a:extLst>
              </a:tr>
            </a:tbl>
          </a:graphicData>
        </a:graphic>
      </p:graphicFrame>
      <p:sp>
        <p:nvSpPr>
          <p:cNvPr id="11" name="TextBox 10">
            <a:extLst>
              <a:ext uri="{FF2B5EF4-FFF2-40B4-BE49-F238E27FC236}">
                <a16:creationId xmlns:a16="http://schemas.microsoft.com/office/drawing/2014/main" id="{27291A88-94CB-0265-C265-C909BBD3156B}"/>
              </a:ext>
            </a:extLst>
          </p:cNvPr>
          <p:cNvSpPr txBox="1"/>
          <p:nvPr/>
        </p:nvSpPr>
        <p:spPr>
          <a:xfrm>
            <a:off x="457200" y="170049"/>
            <a:ext cx="4572000" cy="369332"/>
          </a:xfrm>
          <a:prstGeom prst="rect">
            <a:avLst/>
          </a:prstGeom>
          <a:noFill/>
        </p:spPr>
        <p:txBody>
          <a:bodyPr wrap="square">
            <a:spAutoFit/>
          </a:bodyPr>
          <a:lstStyle/>
          <a:p>
            <a:r>
              <a:rPr lang="en-GB" dirty="0"/>
              <a:t>Q18: Continued, Slide 2 </a:t>
            </a:r>
            <a:endParaRPr lang="en-US" dirty="0"/>
          </a:p>
        </p:txBody>
      </p:sp>
    </p:spTree>
    <p:extLst>
      <p:ext uri="{BB962C8B-B14F-4D97-AF65-F5344CB8AC3E}">
        <p14:creationId xmlns:p14="http://schemas.microsoft.com/office/powerpoint/2010/main" val="4266494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889193-A7C0-21CD-C636-C114C650541F}"/>
              </a:ext>
            </a:extLst>
          </p:cNvPr>
          <p:cNvSpPr>
            <a:spLocks noGrp="1"/>
          </p:cNvSpPr>
          <p:nvPr>
            <p:ph type="ftr" sz="quarter" idx="3"/>
          </p:nvPr>
        </p:nvSpPr>
        <p:spPr/>
        <p:txBody>
          <a:bodyPr/>
          <a:lstStyle/>
          <a:p>
            <a:endParaRPr lang="en-US" dirty="0"/>
          </a:p>
        </p:txBody>
      </p:sp>
      <p:sp>
        <p:nvSpPr>
          <p:cNvPr id="9" name="TextBox 8">
            <a:extLst>
              <a:ext uri="{FF2B5EF4-FFF2-40B4-BE49-F238E27FC236}">
                <a16:creationId xmlns:a16="http://schemas.microsoft.com/office/drawing/2014/main" id="{1679500F-9E74-1D90-C5EE-FD7EF8E45363}"/>
              </a:ext>
            </a:extLst>
          </p:cNvPr>
          <p:cNvSpPr txBox="1"/>
          <p:nvPr/>
        </p:nvSpPr>
        <p:spPr>
          <a:xfrm>
            <a:off x="2286000" y="2367057"/>
            <a:ext cx="4572000" cy="369332"/>
          </a:xfrm>
          <a:prstGeom prst="rect">
            <a:avLst/>
          </a:prstGeom>
          <a:noFill/>
        </p:spPr>
        <p:txBody>
          <a:bodyPr wrap="square">
            <a:spAutoFit/>
          </a:bodyPr>
          <a:lstStyle/>
          <a:p>
            <a:pPr algn="l"/>
            <a:endParaRPr lang="en-US" sz="1800" dirty="0"/>
          </a:p>
        </p:txBody>
      </p:sp>
      <p:graphicFrame>
        <p:nvGraphicFramePr>
          <p:cNvPr id="10" name="Table 9">
            <a:extLst>
              <a:ext uri="{FF2B5EF4-FFF2-40B4-BE49-F238E27FC236}">
                <a16:creationId xmlns:a16="http://schemas.microsoft.com/office/drawing/2014/main" id="{84FD579B-4E5E-04BD-2C79-6FE8A1F4830F}"/>
              </a:ext>
            </a:extLst>
          </p:cNvPr>
          <p:cNvGraphicFramePr>
            <a:graphicFrameLocks noGrp="1"/>
          </p:cNvGraphicFramePr>
          <p:nvPr/>
        </p:nvGraphicFramePr>
        <p:xfrm>
          <a:off x="404444" y="699019"/>
          <a:ext cx="8335112" cy="682803"/>
        </p:xfrm>
        <a:graphic>
          <a:graphicData uri="http://schemas.openxmlformats.org/drawingml/2006/table">
            <a:tbl>
              <a:tblPr>
                <a:tableStyleId>{D7AC3CCA-C797-4891-BE02-D94E43425B78}</a:tableStyleId>
              </a:tblPr>
              <a:tblGrid>
                <a:gridCol w="1041889">
                  <a:extLst>
                    <a:ext uri="{9D8B030D-6E8A-4147-A177-3AD203B41FA5}">
                      <a16:colId xmlns:a16="http://schemas.microsoft.com/office/drawing/2014/main" val="4088384453"/>
                    </a:ext>
                  </a:extLst>
                </a:gridCol>
                <a:gridCol w="1041889">
                  <a:extLst>
                    <a:ext uri="{9D8B030D-6E8A-4147-A177-3AD203B41FA5}">
                      <a16:colId xmlns:a16="http://schemas.microsoft.com/office/drawing/2014/main" val="1546520237"/>
                    </a:ext>
                  </a:extLst>
                </a:gridCol>
                <a:gridCol w="1041889">
                  <a:extLst>
                    <a:ext uri="{9D8B030D-6E8A-4147-A177-3AD203B41FA5}">
                      <a16:colId xmlns:a16="http://schemas.microsoft.com/office/drawing/2014/main" val="3116901740"/>
                    </a:ext>
                  </a:extLst>
                </a:gridCol>
                <a:gridCol w="1041889">
                  <a:extLst>
                    <a:ext uri="{9D8B030D-6E8A-4147-A177-3AD203B41FA5}">
                      <a16:colId xmlns:a16="http://schemas.microsoft.com/office/drawing/2014/main" val="1792723384"/>
                    </a:ext>
                  </a:extLst>
                </a:gridCol>
                <a:gridCol w="1041889">
                  <a:extLst>
                    <a:ext uri="{9D8B030D-6E8A-4147-A177-3AD203B41FA5}">
                      <a16:colId xmlns:a16="http://schemas.microsoft.com/office/drawing/2014/main" val="3561248461"/>
                    </a:ext>
                  </a:extLst>
                </a:gridCol>
                <a:gridCol w="1041889">
                  <a:extLst>
                    <a:ext uri="{9D8B030D-6E8A-4147-A177-3AD203B41FA5}">
                      <a16:colId xmlns:a16="http://schemas.microsoft.com/office/drawing/2014/main" val="1227857500"/>
                    </a:ext>
                  </a:extLst>
                </a:gridCol>
                <a:gridCol w="1041889">
                  <a:extLst>
                    <a:ext uri="{9D8B030D-6E8A-4147-A177-3AD203B41FA5}">
                      <a16:colId xmlns:a16="http://schemas.microsoft.com/office/drawing/2014/main" val="3988518839"/>
                    </a:ext>
                  </a:extLst>
                </a:gridCol>
                <a:gridCol w="1041889">
                  <a:extLst>
                    <a:ext uri="{9D8B030D-6E8A-4147-A177-3AD203B41FA5}">
                      <a16:colId xmlns:a16="http://schemas.microsoft.com/office/drawing/2014/main" val="4104254093"/>
                    </a:ext>
                  </a:extLst>
                </a:gridCol>
              </a:tblGrid>
              <a:tr h="682803">
                <a:tc>
                  <a:txBody>
                    <a:bodyPr/>
                    <a:lstStyle/>
                    <a:p>
                      <a:pPr algn="l"/>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NOT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SLIGHTLY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MODERATELY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VERY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EXTREMELY IMPORTANT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886802825"/>
                  </a:ext>
                </a:extLst>
              </a:tr>
            </a:tbl>
          </a:graphicData>
        </a:graphic>
      </p:graphicFrame>
      <p:graphicFrame>
        <p:nvGraphicFramePr>
          <p:cNvPr id="11" name="Table 10">
            <a:extLst>
              <a:ext uri="{FF2B5EF4-FFF2-40B4-BE49-F238E27FC236}">
                <a16:creationId xmlns:a16="http://schemas.microsoft.com/office/drawing/2014/main" id="{5C8ACD82-85B6-8B4B-4886-19602F1E4C14}"/>
              </a:ext>
            </a:extLst>
          </p:cNvPr>
          <p:cNvGraphicFramePr>
            <a:graphicFrameLocks noGrp="1"/>
          </p:cNvGraphicFramePr>
          <p:nvPr/>
        </p:nvGraphicFramePr>
        <p:xfrm>
          <a:off x="404444" y="1369166"/>
          <a:ext cx="8335111" cy="2405168"/>
        </p:xfrm>
        <a:graphic>
          <a:graphicData uri="http://schemas.openxmlformats.org/drawingml/2006/table">
            <a:tbl>
              <a:tblPr>
                <a:tableStyleId>{D7AC3CCA-C797-4891-BE02-D94E43425B78}</a:tableStyleId>
              </a:tblPr>
              <a:tblGrid>
                <a:gridCol w="1127970">
                  <a:extLst>
                    <a:ext uri="{9D8B030D-6E8A-4147-A177-3AD203B41FA5}">
                      <a16:colId xmlns:a16="http://schemas.microsoft.com/office/drawing/2014/main" val="1375196308"/>
                    </a:ext>
                  </a:extLst>
                </a:gridCol>
                <a:gridCol w="955807">
                  <a:extLst>
                    <a:ext uri="{9D8B030D-6E8A-4147-A177-3AD203B41FA5}">
                      <a16:colId xmlns:a16="http://schemas.microsoft.com/office/drawing/2014/main" val="2107637507"/>
                    </a:ext>
                  </a:extLst>
                </a:gridCol>
                <a:gridCol w="1041889">
                  <a:extLst>
                    <a:ext uri="{9D8B030D-6E8A-4147-A177-3AD203B41FA5}">
                      <a16:colId xmlns:a16="http://schemas.microsoft.com/office/drawing/2014/main" val="2926649480"/>
                    </a:ext>
                  </a:extLst>
                </a:gridCol>
                <a:gridCol w="1041889">
                  <a:extLst>
                    <a:ext uri="{9D8B030D-6E8A-4147-A177-3AD203B41FA5}">
                      <a16:colId xmlns:a16="http://schemas.microsoft.com/office/drawing/2014/main" val="346782499"/>
                    </a:ext>
                  </a:extLst>
                </a:gridCol>
                <a:gridCol w="1041889">
                  <a:extLst>
                    <a:ext uri="{9D8B030D-6E8A-4147-A177-3AD203B41FA5}">
                      <a16:colId xmlns:a16="http://schemas.microsoft.com/office/drawing/2014/main" val="3224944149"/>
                    </a:ext>
                  </a:extLst>
                </a:gridCol>
                <a:gridCol w="1041889">
                  <a:extLst>
                    <a:ext uri="{9D8B030D-6E8A-4147-A177-3AD203B41FA5}">
                      <a16:colId xmlns:a16="http://schemas.microsoft.com/office/drawing/2014/main" val="2030678477"/>
                    </a:ext>
                  </a:extLst>
                </a:gridCol>
                <a:gridCol w="1041889">
                  <a:extLst>
                    <a:ext uri="{9D8B030D-6E8A-4147-A177-3AD203B41FA5}">
                      <a16:colId xmlns:a16="http://schemas.microsoft.com/office/drawing/2014/main" val="3297337783"/>
                    </a:ext>
                  </a:extLst>
                </a:gridCol>
                <a:gridCol w="1041889">
                  <a:extLst>
                    <a:ext uri="{9D8B030D-6E8A-4147-A177-3AD203B41FA5}">
                      <a16:colId xmlns:a16="http://schemas.microsoft.com/office/drawing/2014/main" val="1980752910"/>
                    </a:ext>
                  </a:extLst>
                </a:gridCol>
              </a:tblGrid>
              <a:tr h="731012">
                <a:tc>
                  <a:txBody>
                    <a:bodyPr/>
                    <a:lstStyle/>
                    <a:p>
                      <a:pPr algn="l"/>
                      <a:r>
                        <a:rPr lang="en-US" sz="1000" b="0" dirty="0">
                          <a:solidFill>
                            <a:schemeClr val="bg1">
                              <a:lumMod val="50000"/>
                            </a:schemeClr>
                          </a:solidFill>
                        </a:rPr>
                        <a:t>Entrepreneurship/business mentoring programs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4.17%
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18.59%
58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36.86%
115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30.77%
96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9.62%
30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185205986"/>
                  </a:ext>
                </a:extLst>
              </a:tr>
              <a:tr h="551542">
                <a:tc>
                  <a:txBody>
                    <a:bodyPr/>
                    <a:lstStyle/>
                    <a:p>
                      <a:pPr algn="l"/>
                      <a:r>
                        <a:rPr lang="en-US" sz="1000" b="0" dirty="0">
                          <a:solidFill>
                            <a:schemeClr val="bg1">
                              <a:lumMod val="50000"/>
                            </a:schemeClr>
                          </a:solidFill>
                        </a:rPr>
                        <a:t>Utilizing alternative energy sources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14.70%
46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15.02%
47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25.56%
80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23.32%
73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21.41%
67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3.22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2421157387"/>
                  </a:ext>
                </a:extLst>
              </a:tr>
              <a:tr h="551542">
                <a:tc>
                  <a:txBody>
                    <a:bodyPr/>
                    <a:lstStyle/>
                    <a:p>
                      <a:pPr algn="l"/>
                      <a:r>
                        <a:rPr lang="en-US" sz="1000" b="0" dirty="0">
                          <a:solidFill>
                            <a:schemeClr val="bg1">
                              <a:lumMod val="50000"/>
                            </a:schemeClr>
                          </a:solidFill>
                        </a:rPr>
                        <a:t>More public transportation options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9.27%
29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22.04%
69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27.16%
85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23.00%
72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18.53%
58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228522475"/>
                  </a:ext>
                </a:extLst>
              </a:tr>
              <a:tr h="571072">
                <a:tc>
                  <a:txBody>
                    <a:bodyPr/>
                    <a:lstStyle/>
                    <a:p>
                      <a:pPr algn="l"/>
                      <a:r>
                        <a:rPr lang="en-US" sz="1000" b="0" dirty="0">
                          <a:solidFill>
                            <a:schemeClr val="bg1">
                              <a:lumMod val="50000"/>
                            </a:schemeClr>
                          </a:solidFill>
                        </a:rPr>
                        <a:t>Developing non‐motorized pathways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9.62%
30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20.83%
65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30.77%
96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24.04%
75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14.74%
46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3224386521"/>
                  </a:ext>
                </a:extLst>
              </a:tr>
            </a:tbl>
          </a:graphicData>
        </a:graphic>
      </p:graphicFrame>
      <p:graphicFrame>
        <p:nvGraphicFramePr>
          <p:cNvPr id="12" name="Table 11">
            <a:extLst>
              <a:ext uri="{FF2B5EF4-FFF2-40B4-BE49-F238E27FC236}">
                <a16:creationId xmlns:a16="http://schemas.microsoft.com/office/drawing/2014/main" id="{A0D51257-2429-C286-D919-8E9821BB3641}"/>
              </a:ext>
            </a:extLst>
          </p:cNvPr>
          <p:cNvGraphicFramePr>
            <a:graphicFrameLocks noGrp="1"/>
          </p:cNvGraphicFramePr>
          <p:nvPr/>
        </p:nvGraphicFramePr>
        <p:xfrm>
          <a:off x="404444" y="3771316"/>
          <a:ext cx="8335111" cy="573554"/>
        </p:xfrm>
        <a:graphic>
          <a:graphicData uri="http://schemas.openxmlformats.org/drawingml/2006/table">
            <a:tbl>
              <a:tblPr>
                <a:tableStyleId>{D7AC3CCA-C797-4891-BE02-D94E43425B78}</a:tableStyleId>
              </a:tblPr>
              <a:tblGrid>
                <a:gridCol w="1127970">
                  <a:extLst>
                    <a:ext uri="{9D8B030D-6E8A-4147-A177-3AD203B41FA5}">
                      <a16:colId xmlns:a16="http://schemas.microsoft.com/office/drawing/2014/main" val="3955746278"/>
                    </a:ext>
                  </a:extLst>
                </a:gridCol>
                <a:gridCol w="955807">
                  <a:extLst>
                    <a:ext uri="{9D8B030D-6E8A-4147-A177-3AD203B41FA5}">
                      <a16:colId xmlns:a16="http://schemas.microsoft.com/office/drawing/2014/main" val="1064203464"/>
                    </a:ext>
                  </a:extLst>
                </a:gridCol>
                <a:gridCol w="1041889">
                  <a:extLst>
                    <a:ext uri="{9D8B030D-6E8A-4147-A177-3AD203B41FA5}">
                      <a16:colId xmlns:a16="http://schemas.microsoft.com/office/drawing/2014/main" val="4224948937"/>
                    </a:ext>
                  </a:extLst>
                </a:gridCol>
                <a:gridCol w="1041889">
                  <a:extLst>
                    <a:ext uri="{9D8B030D-6E8A-4147-A177-3AD203B41FA5}">
                      <a16:colId xmlns:a16="http://schemas.microsoft.com/office/drawing/2014/main" val="1104828908"/>
                    </a:ext>
                  </a:extLst>
                </a:gridCol>
                <a:gridCol w="1041889">
                  <a:extLst>
                    <a:ext uri="{9D8B030D-6E8A-4147-A177-3AD203B41FA5}">
                      <a16:colId xmlns:a16="http://schemas.microsoft.com/office/drawing/2014/main" val="440381358"/>
                    </a:ext>
                  </a:extLst>
                </a:gridCol>
                <a:gridCol w="1041889">
                  <a:extLst>
                    <a:ext uri="{9D8B030D-6E8A-4147-A177-3AD203B41FA5}">
                      <a16:colId xmlns:a16="http://schemas.microsoft.com/office/drawing/2014/main" val="3784019725"/>
                    </a:ext>
                  </a:extLst>
                </a:gridCol>
                <a:gridCol w="1041889">
                  <a:extLst>
                    <a:ext uri="{9D8B030D-6E8A-4147-A177-3AD203B41FA5}">
                      <a16:colId xmlns:a16="http://schemas.microsoft.com/office/drawing/2014/main" val="284675463"/>
                    </a:ext>
                  </a:extLst>
                </a:gridCol>
                <a:gridCol w="1041889">
                  <a:extLst>
                    <a:ext uri="{9D8B030D-6E8A-4147-A177-3AD203B41FA5}">
                      <a16:colId xmlns:a16="http://schemas.microsoft.com/office/drawing/2014/main" val="1557274088"/>
                    </a:ext>
                  </a:extLst>
                </a:gridCol>
              </a:tblGrid>
              <a:tr h="573554">
                <a:tc>
                  <a:txBody>
                    <a:bodyPr/>
                    <a:lstStyle/>
                    <a:p>
                      <a:pPr algn="l"/>
                      <a:r>
                        <a:rPr lang="en-US" sz="1000" b="0" dirty="0">
                          <a:solidFill>
                            <a:schemeClr val="bg1">
                              <a:lumMod val="50000"/>
                            </a:schemeClr>
                          </a:solidFill>
                        </a:rPr>
                        <a:t>Expanding industrial parks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8.39%
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24.84%
77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43.23%
134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17.42%
54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6.13%
19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310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000" b="0" dirty="0">
                          <a:solidFill>
                            <a:schemeClr val="bg1">
                              <a:lumMod val="50000"/>
                            </a:schemeClr>
                          </a:solidFill>
                        </a:rPr>
                        <a:t>2.88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3161683891"/>
                  </a:ext>
                </a:extLst>
              </a:tr>
            </a:tbl>
          </a:graphicData>
        </a:graphic>
      </p:graphicFrame>
      <p:sp>
        <p:nvSpPr>
          <p:cNvPr id="13" name="TextBox 12">
            <a:extLst>
              <a:ext uri="{FF2B5EF4-FFF2-40B4-BE49-F238E27FC236}">
                <a16:creationId xmlns:a16="http://schemas.microsoft.com/office/drawing/2014/main" id="{17EE9D0E-8C82-77FE-1B3C-9F2239C07AF3}"/>
              </a:ext>
            </a:extLst>
          </p:cNvPr>
          <p:cNvSpPr txBox="1"/>
          <p:nvPr/>
        </p:nvSpPr>
        <p:spPr>
          <a:xfrm>
            <a:off x="449385" y="170049"/>
            <a:ext cx="4572000" cy="369332"/>
          </a:xfrm>
          <a:prstGeom prst="rect">
            <a:avLst/>
          </a:prstGeom>
          <a:noFill/>
        </p:spPr>
        <p:txBody>
          <a:bodyPr wrap="square">
            <a:spAutoFit/>
          </a:bodyPr>
          <a:lstStyle/>
          <a:p>
            <a:r>
              <a:rPr lang="en-GB" dirty="0"/>
              <a:t>Q18: Continued, Slide 3 </a:t>
            </a:r>
            <a:endParaRPr lang="en-US" dirty="0"/>
          </a:p>
        </p:txBody>
      </p:sp>
    </p:spTree>
    <p:extLst>
      <p:ext uri="{BB962C8B-B14F-4D97-AF65-F5344CB8AC3E}">
        <p14:creationId xmlns:p14="http://schemas.microsoft.com/office/powerpoint/2010/main" val="272630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 How long have you lived in Gratiot County?</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Table Placeholder"/>
          <p:cNvGraphicFramePr>
            <a:graphicFrameLocks/>
          </p:cNvGraphicFramePr>
          <p:nvPr/>
        </p:nvGraphicFramePr>
        <p:xfrm>
          <a:off x="961534" y="1390848"/>
          <a:ext cx="6999999" cy="2817588"/>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Less than one year</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3.82%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Not Applicable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5.73%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6-10 years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10.51%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1-5 years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10.83%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11-25 years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20.70%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67998">
                <a:tc>
                  <a:txBody>
                    <a:bodyPr/>
                    <a:lstStyle/>
                    <a:p>
                      <a:pPr algn="l"/>
                      <a:r>
                        <a:rPr lang="en-US" sz="1200" b="0" dirty="0">
                          <a:solidFill>
                            <a:schemeClr val="bg1">
                              <a:lumMod val="50000"/>
                            </a:schemeClr>
                          </a:solidFill>
                        </a:rPr>
                        <a:t>Over 25 years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48.41%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152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314</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7463" y="615904"/>
            <a:ext cx="8229600" cy="548713"/>
          </a:xfrm>
        </p:spPr>
        <p:txBody>
          <a:bodyPr>
            <a:normAutofit fontScale="90000"/>
          </a:bodyPr>
          <a:lstStyle/>
          <a:p>
            <a:r>
              <a:rPr lang="en-GB" dirty="0"/>
              <a:t>Q19: In the previous version of the Master Plan, the following goals were identified as important. Please rank the goals that you think are the most important to Gratiot County today. (Please rank the following by order of importance, with 1 being the most important)</a:t>
            </a:r>
            <a:endParaRPr dirty="0"/>
          </a:p>
        </p:txBody>
      </p:sp>
      <p:pic>
        <p:nvPicPr>
          <p:cNvPr id="6" name="Picture 1"/>
          <p:cNvPicPr>
            <a:picLocks noChangeAspect="1"/>
          </p:cNvPicPr>
          <p:nvPr/>
        </p:nvPicPr>
        <p:blipFill>
          <a:blip r:embed="rId2"/>
          <a:stretch>
            <a:fillRect/>
          </a:stretch>
        </p:blipFill>
        <p:spPr>
          <a:xfrm>
            <a:off x="1090901" y="1395782"/>
            <a:ext cx="6637871" cy="320595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23322" y="561211"/>
            <a:ext cx="8229600" cy="548713"/>
          </a:xfrm>
        </p:spPr>
        <p:txBody>
          <a:bodyPr>
            <a:normAutofit fontScale="90000"/>
          </a:bodyPr>
          <a:lstStyle/>
          <a:p>
            <a:r>
              <a:rPr lang="en-GB" dirty="0"/>
              <a:t>Q19: In the previous version of the Master Plan, the following goals were identified as important. Please rank the goals that you think are the most important to Gratiot County today. (Please rank the following by order of importance, with 1 being the most important)</a:t>
            </a:r>
            <a:endParaRPr dirty="0"/>
          </a:p>
        </p:txBody>
      </p:sp>
      <p:sp>
        <p:nvSpPr>
          <p:cNvPr id="7" name="TextBox 6">
            <a:extLst>
              <a:ext uri="{FF2B5EF4-FFF2-40B4-BE49-F238E27FC236}">
                <a16:creationId xmlns:a16="http://schemas.microsoft.com/office/drawing/2014/main" id="{57249C37-9A93-2047-2ADF-9A17F72BC423}"/>
              </a:ext>
            </a:extLst>
          </p:cNvPr>
          <p:cNvSpPr txBox="1"/>
          <p:nvPr/>
        </p:nvSpPr>
        <p:spPr>
          <a:xfrm>
            <a:off x="732780" y="1536086"/>
            <a:ext cx="3549147" cy="738664"/>
          </a:xfrm>
          <a:prstGeom prst="rect">
            <a:avLst/>
          </a:prstGeom>
          <a:noFill/>
        </p:spPr>
        <p:txBody>
          <a:bodyPr wrap="square">
            <a:spAutoFit/>
          </a:bodyPr>
          <a:lstStyle/>
          <a:p>
            <a:r>
              <a:rPr lang="en-US" sz="1400" b="0" i="0" dirty="0">
                <a:solidFill>
                  <a:srgbClr val="333E48"/>
                </a:solidFill>
                <a:effectLst/>
                <a:latin typeface="National2"/>
              </a:rPr>
              <a:t>Generate and sustain economic opportunities – Retain, attract and grow quality employers and workforce</a:t>
            </a:r>
            <a:endParaRPr lang="en-US" sz="1400" dirty="0"/>
          </a:p>
        </p:txBody>
      </p:sp>
      <p:sp>
        <p:nvSpPr>
          <p:cNvPr id="9" name="TextBox 8">
            <a:extLst>
              <a:ext uri="{FF2B5EF4-FFF2-40B4-BE49-F238E27FC236}">
                <a16:creationId xmlns:a16="http://schemas.microsoft.com/office/drawing/2014/main" id="{490A581C-A237-91F8-09EA-4D04687B4611}"/>
              </a:ext>
            </a:extLst>
          </p:cNvPr>
          <p:cNvSpPr txBox="1"/>
          <p:nvPr/>
        </p:nvSpPr>
        <p:spPr>
          <a:xfrm>
            <a:off x="709548" y="2510678"/>
            <a:ext cx="3697830" cy="954107"/>
          </a:xfrm>
          <a:prstGeom prst="rect">
            <a:avLst/>
          </a:prstGeom>
          <a:noFill/>
        </p:spPr>
        <p:txBody>
          <a:bodyPr wrap="square">
            <a:spAutoFit/>
          </a:bodyPr>
          <a:lstStyle/>
          <a:p>
            <a:r>
              <a:rPr lang="en-US" sz="1400" b="0" i="0" dirty="0">
                <a:solidFill>
                  <a:srgbClr val="333E48"/>
                </a:solidFill>
                <a:effectLst/>
                <a:latin typeface="National2"/>
              </a:rPr>
              <a:t>Strengthen the existing cities, villages, and hamlets - “</a:t>
            </a:r>
            <a:r>
              <a:rPr lang="en-US" sz="1400" b="0" i="0" dirty="0" err="1">
                <a:solidFill>
                  <a:srgbClr val="333E48"/>
                </a:solidFill>
                <a:effectLst/>
                <a:latin typeface="National2"/>
              </a:rPr>
              <a:t>Placemake</a:t>
            </a:r>
            <a:r>
              <a:rPr lang="en-US" sz="1400" b="0" i="0" dirty="0">
                <a:solidFill>
                  <a:srgbClr val="333E48"/>
                </a:solidFill>
                <a:effectLst/>
                <a:latin typeface="National2"/>
              </a:rPr>
              <a:t>” Gratiot’s downtowns to ensure that they serve as quality community centers</a:t>
            </a:r>
            <a:endParaRPr lang="en-US" sz="1400" dirty="0"/>
          </a:p>
        </p:txBody>
      </p:sp>
      <p:sp>
        <p:nvSpPr>
          <p:cNvPr id="11" name="TextBox 10">
            <a:extLst>
              <a:ext uri="{FF2B5EF4-FFF2-40B4-BE49-F238E27FC236}">
                <a16:creationId xmlns:a16="http://schemas.microsoft.com/office/drawing/2014/main" id="{B4496F4A-D51D-8C4F-1B79-D562E5BDDC85}"/>
              </a:ext>
            </a:extLst>
          </p:cNvPr>
          <p:cNvSpPr txBox="1"/>
          <p:nvPr/>
        </p:nvSpPr>
        <p:spPr>
          <a:xfrm>
            <a:off x="715395" y="3509870"/>
            <a:ext cx="3413486" cy="954106"/>
          </a:xfrm>
          <a:prstGeom prst="rect">
            <a:avLst/>
          </a:prstGeom>
          <a:noFill/>
        </p:spPr>
        <p:txBody>
          <a:bodyPr wrap="square">
            <a:spAutoFit/>
          </a:bodyPr>
          <a:lstStyle/>
          <a:p>
            <a:r>
              <a:rPr lang="en-US" sz="1400" b="0" i="0" dirty="0">
                <a:solidFill>
                  <a:srgbClr val="333E48"/>
                </a:solidFill>
                <a:effectLst/>
                <a:latin typeface="National2"/>
              </a:rPr>
              <a:t>Provide quality public services and infrastructure – Carefully coordinate and plan services to ensure quality and cost effectiveness</a:t>
            </a:r>
            <a:endParaRPr lang="en-US" sz="1400" dirty="0"/>
          </a:p>
        </p:txBody>
      </p:sp>
      <p:sp>
        <p:nvSpPr>
          <p:cNvPr id="13" name="TextBox 12">
            <a:extLst>
              <a:ext uri="{FF2B5EF4-FFF2-40B4-BE49-F238E27FC236}">
                <a16:creationId xmlns:a16="http://schemas.microsoft.com/office/drawing/2014/main" id="{AFD73936-7082-D63D-B08C-FAEF1D9D0F96}"/>
              </a:ext>
            </a:extLst>
          </p:cNvPr>
          <p:cNvSpPr txBox="1"/>
          <p:nvPr/>
        </p:nvSpPr>
        <p:spPr>
          <a:xfrm>
            <a:off x="4969600" y="1536086"/>
            <a:ext cx="3689603" cy="738664"/>
          </a:xfrm>
          <a:prstGeom prst="rect">
            <a:avLst/>
          </a:prstGeom>
          <a:noFill/>
        </p:spPr>
        <p:txBody>
          <a:bodyPr wrap="square">
            <a:spAutoFit/>
          </a:bodyPr>
          <a:lstStyle/>
          <a:p>
            <a:r>
              <a:rPr lang="en-US" sz="1400" b="0" i="0" dirty="0">
                <a:solidFill>
                  <a:srgbClr val="333E48"/>
                </a:solidFill>
                <a:effectLst/>
                <a:latin typeface="National2"/>
              </a:rPr>
              <a:t>Preserve the County’s quality rural character – Keep productive farms and healthy natural features</a:t>
            </a:r>
            <a:endParaRPr lang="en-US" sz="1400" dirty="0"/>
          </a:p>
        </p:txBody>
      </p:sp>
      <p:sp>
        <p:nvSpPr>
          <p:cNvPr id="15" name="TextBox 14">
            <a:extLst>
              <a:ext uri="{FF2B5EF4-FFF2-40B4-BE49-F238E27FC236}">
                <a16:creationId xmlns:a16="http://schemas.microsoft.com/office/drawing/2014/main" id="{76C43662-A2A3-9DFD-8E94-4D7C80EA4CFF}"/>
              </a:ext>
            </a:extLst>
          </p:cNvPr>
          <p:cNvSpPr txBox="1"/>
          <p:nvPr/>
        </p:nvSpPr>
        <p:spPr>
          <a:xfrm>
            <a:off x="4976231" y="2507162"/>
            <a:ext cx="4014711" cy="738664"/>
          </a:xfrm>
          <a:prstGeom prst="rect">
            <a:avLst/>
          </a:prstGeom>
          <a:noFill/>
        </p:spPr>
        <p:txBody>
          <a:bodyPr wrap="square">
            <a:spAutoFit/>
          </a:bodyPr>
          <a:lstStyle/>
          <a:p>
            <a:r>
              <a:rPr lang="en-US" sz="1400" b="0" i="0" dirty="0">
                <a:solidFill>
                  <a:srgbClr val="333E48"/>
                </a:solidFill>
                <a:effectLst/>
                <a:latin typeface="National2"/>
              </a:rPr>
              <a:t>Provide premier cultural and recreation resources - Develop Gratiot as a cultural and recreational destination that serves people of all generations</a:t>
            </a:r>
            <a:endParaRPr lang="en-US" sz="1400" dirty="0"/>
          </a:p>
        </p:txBody>
      </p:sp>
      <p:sp>
        <p:nvSpPr>
          <p:cNvPr id="17" name="TextBox 16">
            <a:extLst>
              <a:ext uri="{FF2B5EF4-FFF2-40B4-BE49-F238E27FC236}">
                <a16:creationId xmlns:a16="http://schemas.microsoft.com/office/drawing/2014/main" id="{30949787-9ED2-DD9B-3AC1-AFFC458D8129}"/>
              </a:ext>
            </a:extLst>
          </p:cNvPr>
          <p:cNvSpPr txBox="1"/>
          <p:nvPr/>
        </p:nvSpPr>
        <p:spPr>
          <a:xfrm>
            <a:off x="4976231" y="3498058"/>
            <a:ext cx="4014711" cy="738664"/>
          </a:xfrm>
          <a:prstGeom prst="rect">
            <a:avLst/>
          </a:prstGeom>
          <a:noFill/>
        </p:spPr>
        <p:txBody>
          <a:bodyPr wrap="square">
            <a:spAutoFit/>
          </a:bodyPr>
          <a:lstStyle/>
          <a:p>
            <a:r>
              <a:rPr lang="en-US" sz="1400" b="0" i="0" dirty="0">
                <a:solidFill>
                  <a:srgbClr val="333E48"/>
                </a:solidFill>
                <a:effectLst/>
                <a:latin typeface="National2"/>
              </a:rPr>
              <a:t>Continue and increase good governance and inter-jurisdictional collaboration - Cultivate strong leadership and County-wide cooperation</a:t>
            </a:r>
            <a:endParaRPr lang="en-US" sz="1400" dirty="0"/>
          </a:p>
        </p:txBody>
      </p:sp>
      <p:sp>
        <p:nvSpPr>
          <p:cNvPr id="21" name="TextBox 20">
            <a:extLst>
              <a:ext uri="{FF2B5EF4-FFF2-40B4-BE49-F238E27FC236}">
                <a16:creationId xmlns:a16="http://schemas.microsoft.com/office/drawing/2014/main" id="{8DC7E3BA-6AA2-D112-A434-0B4B93B7F89F}"/>
              </a:ext>
            </a:extLst>
          </p:cNvPr>
          <p:cNvSpPr txBox="1"/>
          <p:nvPr/>
        </p:nvSpPr>
        <p:spPr>
          <a:xfrm>
            <a:off x="123322" y="1517175"/>
            <a:ext cx="722970" cy="369332"/>
          </a:xfrm>
          <a:prstGeom prst="rect">
            <a:avLst/>
          </a:prstGeom>
          <a:noFill/>
        </p:spPr>
        <p:txBody>
          <a:bodyPr wrap="square">
            <a:spAutoFit/>
          </a:bodyPr>
          <a:lstStyle/>
          <a:p>
            <a:r>
              <a:rPr lang="en-US" b="1" i="0" dirty="0">
                <a:solidFill>
                  <a:srgbClr val="00B050"/>
                </a:solidFill>
                <a:effectLst/>
                <a:latin typeface="National2"/>
              </a:rPr>
              <a:t>5.10</a:t>
            </a:r>
            <a:endParaRPr lang="en-US" b="1" dirty="0">
              <a:solidFill>
                <a:srgbClr val="00B050"/>
              </a:solidFill>
            </a:endParaRPr>
          </a:p>
        </p:txBody>
      </p:sp>
      <p:sp>
        <p:nvSpPr>
          <p:cNvPr id="23" name="TextBox 22">
            <a:extLst>
              <a:ext uri="{FF2B5EF4-FFF2-40B4-BE49-F238E27FC236}">
                <a16:creationId xmlns:a16="http://schemas.microsoft.com/office/drawing/2014/main" id="{3AA10737-7D67-84CB-E2A8-D1E9C745857E}"/>
              </a:ext>
            </a:extLst>
          </p:cNvPr>
          <p:cNvSpPr txBox="1"/>
          <p:nvPr/>
        </p:nvSpPr>
        <p:spPr>
          <a:xfrm>
            <a:off x="123322" y="2506635"/>
            <a:ext cx="775009" cy="369332"/>
          </a:xfrm>
          <a:prstGeom prst="rect">
            <a:avLst/>
          </a:prstGeom>
          <a:noFill/>
        </p:spPr>
        <p:txBody>
          <a:bodyPr wrap="square">
            <a:spAutoFit/>
          </a:bodyPr>
          <a:lstStyle/>
          <a:p>
            <a:r>
              <a:rPr lang="en-US" b="1" i="0" dirty="0">
                <a:solidFill>
                  <a:srgbClr val="00B050"/>
                </a:solidFill>
                <a:effectLst/>
                <a:latin typeface="National2"/>
              </a:rPr>
              <a:t>4.38</a:t>
            </a:r>
            <a:endParaRPr lang="en-US" b="1" dirty="0">
              <a:solidFill>
                <a:srgbClr val="00B050"/>
              </a:solidFill>
            </a:endParaRPr>
          </a:p>
        </p:txBody>
      </p:sp>
      <p:sp>
        <p:nvSpPr>
          <p:cNvPr id="25" name="TextBox 24">
            <a:extLst>
              <a:ext uri="{FF2B5EF4-FFF2-40B4-BE49-F238E27FC236}">
                <a16:creationId xmlns:a16="http://schemas.microsoft.com/office/drawing/2014/main" id="{9AECA5BA-DA65-90F7-B5F0-3049C346989C}"/>
              </a:ext>
            </a:extLst>
          </p:cNvPr>
          <p:cNvSpPr txBox="1"/>
          <p:nvPr/>
        </p:nvSpPr>
        <p:spPr>
          <a:xfrm>
            <a:off x="123322" y="3509870"/>
            <a:ext cx="670931" cy="369332"/>
          </a:xfrm>
          <a:prstGeom prst="rect">
            <a:avLst/>
          </a:prstGeom>
          <a:noFill/>
        </p:spPr>
        <p:txBody>
          <a:bodyPr wrap="square">
            <a:spAutoFit/>
          </a:bodyPr>
          <a:lstStyle/>
          <a:p>
            <a:r>
              <a:rPr lang="en-US" b="1" i="0" dirty="0">
                <a:solidFill>
                  <a:srgbClr val="00B050"/>
                </a:solidFill>
                <a:effectLst/>
                <a:latin typeface="National2"/>
              </a:rPr>
              <a:t>3.86</a:t>
            </a:r>
            <a:endParaRPr lang="en-US" b="1" dirty="0">
              <a:solidFill>
                <a:srgbClr val="00B050"/>
              </a:solidFill>
            </a:endParaRPr>
          </a:p>
        </p:txBody>
      </p:sp>
      <p:sp>
        <p:nvSpPr>
          <p:cNvPr id="27" name="TextBox 26">
            <a:extLst>
              <a:ext uri="{FF2B5EF4-FFF2-40B4-BE49-F238E27FC236}">
                <a16:creationId xmlns:a16="http://schemas.microsoft.com/office/drawing/2014/main" id="{52088ECB-A834-AC0B-415B-277B9C21A570}"/>
              </a:ext>
            </a:extLst>
          </p:cNvPr>
          <p:cNvSpPr txBox="1"/>
          <p:nvPr/>
        </p:nvSpPr>
        <p:spPr>
          <a:xfrm>
            <a:off x="4399959" y="1520982"/>
            <a:ext cx="1139282" cy="369332"/>
          </a:xfrm>
          <a:prstGeom prst="rect">
            <a:avLst/>
          </a:prstGeom>
          <a:noFill/>
        </p:spPr>
        <p:txBody>
          <a:bodyPr wrap="square">
            <a:spAutoFit/>
          </a:bodyPr>
          <a:lstStyle/>
          <a:p>
            <a:r>
              <a:rPr lang="en-US" b="1" i="0" dirty="0">
                <a:solidFill>
                  <a:srgbClr val="0070C0"/>
                </a:solidFill>
                <a:effectLst/>
                <a:latin typeface="National2"/>
              </a:rPr>
              <a:t>3.10</a:t>
            </a:r>
            <a:endParaRPr lang="en-US" b="1" dirty="0">
              <a:solidFill>
                <a:srgbClr val="0070C0"/>
              </a:solidFill>
            </a:endParaRPr>
          </a:p>
        </p:txBody>
      </p:sp>
      <p:sp>
        <p:nvSpPr>
          <p:cNvPr id="29" name="TextBox 28">
            <a:extLst>
              <a:ext uri="{FF2B5EF4-FFF2-40B4-BE49-F238E27FC236}">
                <a16:creationId xmlns:a16="http://schemas.microsoft.com/office/drawing/2014/main" id="{48E1895E-62C0-FCF8-FF2F-CB3F735F9323}"/>
              </a:ext>
            </a:extLst>
          </p:cNvPr>
          <p:cNvSpPr txBox="1"/>
          <p:nvPr/>
        </p:nvSpPr>
        <p:spPr>
          <a:xfrm>
            <a:off x="4407378" y="2488927"/>
            <a:ext cx="1007327" cy="369332"/>
          </a:xfrm>
          <a:prstGeom prst="rect">
            <a:avLst/>
          </a:prstGeom>
          <a:noFill/>
        </p:spPr>
        <p:txBody>
          <a:bodyPr wrap="square">
            <a:spAutoFit/>
          </a:bodyPr>
          <a:lstStyle/>
          <a:p>
            <a:r>
              <a:rPr lang="en-US" b="1" i="0" dirty="0">
                <a:solidFill>
                  <a:srgbClr val="0070C0"/>
                </a:solidFill>
                <a:effectLst/>
                <a:latin typeface="National2"/>
              </a:rPr>
              <a:t>2.60</a:t>
            </a:r>
            <a:endParaRPr lang="en-US" b="1" dirty="0">
              <a:solidFill>
                <a:srgbClr val="0070C0"/>
              </a:solidFill>
            </a:endParaRPr>
          </a:p>
        </p:txBody>
      </p:sp>
      <p:sp>
        <p:nvSpPr>
          <p:cNvPr id="31" name="TextBox 30">
            <a:extLst>
              <a:ext uri="{FF2B5EF4-FFF2-40B4-BE49-F238E27FC236}">
                <a16:creationId xmlns:a16="http://schemas.microsoft.com/office/drawing/2014/main" id="{0413D334-69A4-3886-1072-F5DDE16D0DB4}"/>
              </a:ext>
            </a:extLst>
          </p:cNvPr>
          <p:cNvSpPr txBox="1"/>
          <p:nvPr/>
        </p:nvSpPr>
        <p:spPr>
          <a:xfrm>
            <a:off x="4448010" y="3506527"/>
            <a:ext cx="702527" cy="369332"/>
          </a:xfrm>
          <a:prstGeom prst="rect">
            <a:avLst/>
          </a:prstGeom>
          <a:noFill/>
        </p:spPr>
        <p:txBody>
          <a:bodyPr wrap="square">
            <a:spAutoFit/>
          </a:bodyPr>
          <a:lstStyle/>
          <a:p>
            <a:r>
              <a:rPr lang="en-US" b="1" i="0" dirty="0">
                <a:solidFill>
                  <a:srgbClr val="0070C0"/>
                </a:solidFill>
                <a:effectLst/>
                <a:latin typeface="National2"/>
              </a:rPr>
              <a:t>1.96</a:t>
            </a:r>
            <a:endParaRPr lang="en-US" b="1" dirty="0">
              <a:solidFill>
                <a:srgbClr val="0070C0"/>
              </a:solidFill>
            </a:endParaRPr>
          </a:p>
        </p:txBody>
      </p:sp>
      <p:sp>
        <p:nvSpPr>
          <p:cNvPr id="3" name="Title">
            <a:extLst>
              <a:ext uri="{FF2B5EF4-FFF2-40B4-BE49-F238E27FC236}">
                <a16:creationId xmlns:a16="http://schemas.microsoft.com/office/drawing/2014/main" id="{4C60B526-A8E4-9D27-ECDD-A7F7ADF39796}"/>
              </a:ext>
            </a:extLst>
          </p:cNvPr>
          <p:cNvSpPr txBox="1">
            <a:spLocks/>
          </p:cNvSpPr>
          <p:nvPr/>
        </p:nvSpPr>
        <p:spPr>
          <a:xfrm>
            <a:off x="199005" y="4452297"/>
            <a:ext cx="8229600" cy="54871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r>
              <a:rPr lang="en-US" sz="1200" i="1" dirty="0"/>
              <a:t>*Scores represent a weighted average of how people answered, so the higher the score above, the higher the perceived importance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A21642-C0E9-D169-BFDF-B3035A10D391}"/>
              </a:ext>
            </a:extLst>
          </p:cNvPr>
          <p:cNvSpPr>
            <a:spLocks noGrp="1"/>
          </p:cNvSpPr>
          <p:nvPr>
            <p:ph type="body" sz="quarter" idx="11"/>
          </p:nvPr>
        </p:nvSpPr>
        <p:spPr>
          <a:xfrm>
            <a:off x="256493" y="2145775"/>
            <a:ext cx="7787252" cy="1234730"/>
          </a:xfrm>
        </p:spPr>
        <p:txBody>
          <a:bodyPr/>
          <a:lstStyle/>
          <a:p>
            <a:r>
              <a:rPr lang="en-US" dirty="0"/>
              <a:t>Priority Pillars Exercise</a:t>
            </a:r>
          </a:p>
        </p:txBody>
      </p:sp>
      <p:sp>
        <p:nvSpPr>
          <p:cNvPr id="3" name="Text Placeholder 2">
            <a:extLst>
              <a:ext uri="{FF2B5EF4-FFF2-40B4-BE49-F238E27FC236}">
                <a16:creationId xmlns:a16="http://schemas.microsoft.com/office/drawing/2014/main" id="{C268CBD7-380B-1DA0-B573-7EDAAE7FADC1}"/>
              </a:ext>
            </a:extLst>
          </p:cNvPr>
          <p:cNvSpPr>
            <a:spLocks noGrp="1"/>
          </p:cNvSpPr>
          <p:nvPr>
            <p:ph type="body" sz="quarter" idx="12"/>
          </p:nvPr>
        </p:nvSpPr>
        <p:spPr>
          <a:xfrm>
            <a:off x="340503" y="3517543"/>
            <a:ext cx="2938463" cy="385762"/>
          </a:xfrm>
        </p:spPr>
        <p:txBody>
          <a:bodyPr/>
          <a:lstStyle/>
          <a:p>
            <a:endParaRPr lang="en-US" dirty="0"/>
          </a:p>
        </p:txBody>
      </p:sp>
      <p:sp>
        <p:nvSpPr>
          <p:cNvPr id="4" name="Footer Placeholder 3">
            <a:extLst>
              <a:ext uri="{FF2B5EF4-FFF2-40B4-BE49-F238E27FC236}">
                <a16:creationId xmlns:a16="http://schemas.microsoft.com/office/drawing/2014/main" id="{6AAC1C3C-4E11-BC53-AF0B-7B3672EDE4E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73756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up of a brochure&#10;&#10;Description automatically generated">
            <a:extLst>
              <a:ext uri="{FF2B5EF4-FFF2-40B4-BE49-F238E27FC236}">
                <a16:creationId xmlns:a16="http://schemas.microsoft.com/office/drawing/2014/main" id="{5FDA563A-D1D0-EC24-4745-E89F90E0AFA2}"/>
              </a:ext>
            </a:extLst>
          </p:cNvPr>
          <p:cNvPicPr>
            <a:picLocks noGrp="1" noChangeAspect="1"/>
          </p:cNvPicPr>
          <p:nvPr>
            <p:ph idx="1"/>
          </p:nvPr>
        </p:nvPicPr>
        <p:blipFill>
          <a:blip r:embed="rId2"/>
          <a:stretch>
            <a:fillRect/>
          </a:stretch>
        </p:blipFill>
        <p:spPr>
          <a:xfrm>
            <a:off x="128584" y="126530"/>
            <a:ext cx="3878421" cy="5019134"/>
          </a:xfrm>
        </p:spPr>
      </p:pic>
      <p:pic>
        <p:nvPicPr>
          <p:cNvPr id="10" name="Picture 9" descr="A close-up of a web page&#10;&#10;Description automatically generated">
            <a:extLst>
              <a:ext uri="{FF2B5EF4-FFF2-40B4-BE49-F238E27FC236}">
                <a16:creationId xmlns:a16="http://schemas.microsoft.com/office/drawing/2014/main" id="{23437A39-A7A5-4F99-6AB7-99B7FC5AFBD5}"/>
              </a:ext>
            </a:extLst>
          </p:cNvPr>
          <p:cNvPicPr>
            <a:picLocks noChangeAspect="1"/>
          </p:cNvPicPr>
          <p:nvPr/>
        </p:nvPicPr>
        <p:blipFill>
          <a:blip r:embed="rId3"/>
          <a:stretch>
            <a:fillRect/>
          </a:stretch>
        </p:blipFill>
        <p:spPr>
          <a:xfrm>
            <a:off x="4588971" y="141312"/>
            <a:ext cx="1927789" cy="2494785"/>
          </a:xfrm>
          <a:prstGeom prst="rect">
            <a:avLst/>
          </a:prstGeom>
        </p:spPr>
      </p:pic>
      <p:pic>
        <p:nvPicPr>
          <p:cNvPr id="12" name="Picture 11" descr="A screen shot of a web page&#10;&#10;Description automatically generated">
            <a:extLst>
              <a:ext uri="{FF2B5EF4-FFF2-40B4-BE49-F238E27FC236}">
                <a16:creationId xmlns:a16="http://schemas.microsoft.com/office/drawing/2014/main" id="{5B7313A5-1135-2394-07B8-B2777C147D29}"/>
              </a:ext>
            </a:extLst>
          </p:cNvPr>
          <p:cNvPicPr>
            <a:picLocks noChangeAspect="1"/>
          </p:cNvPicPr>
          <p:nvPr/>
        </p:nvPicPr>
        <p:blipFill>
          <a:blip r:embed="rId4"/>
          <a:stretch>
            <a:fillRect/>
          </a:stretch>
        </p:blipFill>
        <p:spPr>
          <a:xfrm>
            <a:off x="6624469" y="124366"/>
            <a:ext cx="2069601" cy="2678307"/>
          </a:xfrm>
          <a:prstGeom prst="rect">
            <a:avLst/>
          </a:prstGeom>
        </p:spPr>
      </p:pic>
      <p:pic>
        <p:nvPicPr>
          <p:cNvPr id="14" name="Picture 13" descr="A screenshot of a web page&#10;&#10;Description automatically generated">
            <a:extLst>
              <a:ext uri="{FF2B5EF4-FFF2-40B4-BE49-F238E27FC236}">
                <a16:creationId xmlns:a16="http://schemas.microsoft.com/office/drawing/2014/main" id="{A3CCD5FC-4F10-FC53-CD65-0C59409442C1}"/>
              </a:ext>
            </a:extLst>
          </p:cNvPr>
          <p:cNvPicPr>
            <a:picLocks noChangeAspect="1"/>
          </p:cNvPicPr>
          <p:nvPr/>
        </p:nvPicPr>
        <p:blipFill>
          <a:blip r:embed="rId5"/>
          <a:stretch>
            <a:fillRect/>
          </a:stretch>
        </p:blipFill>
        <p:spPr>
          <a:xfrm>
            <a:off x="4141720" y="2534257"/>
            <a:ext cx="1734859" cy="2245112"/>
          </a:xfrm>
          <a:prstGeom prst="rect">
            <a:avLst/>
          </a:prstGeom>
        </p:spPr>
      </p:pic>
      <p:pic>
        <p:nvPicPr>
          <p:cNvPr id="16" name="Picture 15" descr="A close-up of a web page&#10;&#10;Description automatically generated">
            <a:extLst>
              <a:ext uri="{FF2B5EF4-FFF2-40B4-BE49-F238E27FC236}">
                <a16:creationId xmlns:a16="http://schemas.microsoft.com/office/drawing/2014/main" id="{360B25C3-1D43-AC2A-F0B6-F233DC5FE205}"/>
              </a:ext>
            </a:extLst>
          </p:cNvPr>
          <p:cNvPicPr>
            <a:picLocks noChangeAspect="1"/>
          </p:cNvPicPr>
          <p:nvPr/>
        </p:nvPicPr>
        <p:blipFill>
          <a:blip r:embed="rId6"/>
          <a:stretch>
            <a:fillRect/>
          </a:stretch>
        </p:blipFill>
        <p:spPr>
          <a:xfrm>
            <a:off x="5731481" y="2534258"/>
            <a:ext cx="1734859" cy="2245112"/>
          </a:xfrm>
          <a:prstGeom prst="rect">
            <a:avLst/>
          </a:prstGeom>
        </p:spPr>
      </p:pic>
      <p:pic>
        <p:nvPicPr>
          <p:cNvPr id="18" name="Picture 17" descr="A screen shot of a web page&#10;&#10;Description automatically generated">
            <a:extLst>
              <a:ext uri="{FF2B5EF4-FFF2-40B4-BE49-F238E27FC236}">
                <a16:creationId xmlns:a16="http://schemas.microsoft.com/office/drawing/2014/main" id="{14DDB45B-0965-A170-1D66-ED14331F6EFB}"/>
              </a:ext>
            </a:extLst>
          </p:cNvPr>
          <p:cNvPicPr>
            <a:picLocks noChangeAspect="1"/>
          </p:cNvPicPr>
          <p:nvPr/>
        </p:nvPicPr>
        <p:blipFill>
          <a:blip r:embed="rId7"/>
          <a:stretch>
            <a:fillRect/>
          </a:stretch>
        </p:blipFill>
        <p:spPr>
          <a:xfrm>
            <a:off x="7227261" y="2534258"/>
            <a:ext cx="1734859" cy="2245112"/>
          </a:xfrm>
          <a:prstGeom prst="rect">
            <a:avLst/>
          </a:prstGeom>
        </p:spPr>
      </p:pic>
    </p:spTree>
    <p:extLst>
      <p:ext uri="{BB962C8B-B14F-4D97-AF65-F5344CB8AC3E}">
        <p14:creationId xmlns:p14="http://schemas.microsoft.com/office/powerpoint/2010/main" val="1406123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8A92E0-5A8C-C824-D193-8C1F03CCC6AF}"/>
              </a:ext>
            </a:extLst>
          </p:cNvPr>
          <p:cNvSpPr>
            <a:spLocks noGrp="1"/>
          </p:cNvSpPr>
          <p:nvPr>
            <p:ph type="sldNum" sz="quarter" idx="12"/>
          </p:nvPr>
        </p:nvSpPr>
        <p:spPr/>
        <p:txBody>
          <a:bodyPr/>
          <a:lstStyle/>
          <a:p>
            <a:fld id="{A88B48FB-E956-2048-9E74-C69E7CAA26CC}" type="slidenum">
              <a:rPr lang="en-US" smtClean="0"/>
              <a:t>34</a:t>
            </a:fld>
            <a:endParaRPr lang="en-US"/>
          </a:p>
        </p:txBody>
      </p:sp>
      <p:pic>
        <p:nvPicPr>
          <p:cNvPr id="7" name="Picture 6">
            <a:extLst>
              <a:ext uri="{FF2B5EF4-FFF2-40B4-BE49-F238E27FC236}">
                <a16:creationId xmlns:a16="http://schemas.microsoft.com/office/drawing/2014/main" id="{1A91157A-AF73-4228-BC7D-F245C5BFAC8E}"/>
              </a:ext>
            </a:extLst>
          </p:cNvPr>
          <p:cNvPicPr>
            <a:picLocks noChangeAspect="1"/>
          </p:cNvPicPr>
          <p:nvPr/>
        </p:nvPicPr>
        <p:blipFill>
          <a:blip r:embed="rId2"/>
          <a:stretch>
            <a:fillRect/>
          </a:stretch>
        </p:blipFill>
        <p:spPr>
          <a:xfrm>
            <a:off x="1790806" y="164824"/>
            <a:ext cx="5332507" cy="4828501"/>
          </a:xfrm>
          <a:prstGeom prst="rect">
            <a:avLst/>
          </a:prstGeom>
        </p:spPr>
      </p:pic>
    </p:spTree>
    <p:extLst>
      <p:ext uri="{BB962C8B-B14F-4D97-AF65-F5344CB8AC3E}">
        <p14:creationId xmlns:p14="http://schemas.microsoft.com/office/powerpoint/2010/main" val="51926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 Where do you live within Gratiot County?</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Q3: Is your place of employment located within Gratiot County?</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Q4: If you do work in Gratiot County, what industry do you work in?</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4100513634"/>
              </p:ext>
            </p:extLst>
          </p:nvPr>
        </p:nvGraphicFramePr>
        <p:xfrm>
          <a:off x="-209089" y="528026"/>
          <a:ext cx="8892599" cy="45348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Q5: What do you like about living in Gratiot County? Please select your top 3 responses.</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4185533587"/>
              </p:ext>
            </p:extLst>
          </p:nvPr>
        </p:nvGraphicFramePr>
        <p:xfrm>
          <a:off x="739355" y="867132"/>
          <a:ext cx="7891937" cy="40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Q5: What do you like about living in Gratiot County? Please select your top 3 responses.</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649082079"/>
              </p:ext>
            </p:extLst>
          </p:nvPr>
        </p:nvGraphicFramePr>
        <p:xfrm>
          <a:off x="2252547" y="867132"/>
          <a:ext cx="4326675" cy="4016118"/>
        </p:xfrm>
        <a:graphic>
          <a:graphicData uri="http://schemas.openxmlformats.org/drawingml/2006/table">
            <a:tbl>
              <a:tblPr>
                <a:tableStyleId>{D7AC3CCA-C797-4891-BE02-D94E43425B78}</a:tableStyleId>
              </a:tblPr>
              <a:tblGrid>
                <a:gridCol w="1442225">
                  <a:extLst>
                    <a:ext uri="{9D8B030D-6E8A-4147-A177-3AD203B41FA5}">
                      <a16:colId xmlns:a16="http://schemas.microsoft.com/office/drawing/2014/main" val="20000"/>
                    </a:ext>
                  </a:extLst>
                </a:gridCol>
                <a:gridCol w="1442225">
                  <a:extLst>
                    <a:ext uri="{9D8B030D-6E8A-4147-A177-3AD203B41FA5}">
                      <a16:colId xmlns:a16="http://schemas.microsoft.com/office/drawing/2014/main" val="20001"/>
                    </a:ext>
                  </a:extLst>
                </a:gridCol>
                <a:gridCol w="1442225">
                  <a:extLst>
                    <a:ext uri="{9D8B030D-6E8A-4147-A177-3AD203B41FA5}">
                      <a16:colId xmlns:a16="http://schemas.microsoft.com/office/drawing/2014/main" val="20002"/>
                    </a:ext>
                  </a:extLst>
                </a:gridCol>
              </a:tblGrid>
              <a:tr h="188395">
                <a:tc>
                  <a:txBody>
                    <a:bodyPr/>
                    <a:lstStyle/>
                    <a:p>
                      <a:pPr algn="l"/>
                      <a:r>
                        <a:rPr lang="en-US" sz="800" b="0" dirty="0">
                          <a:solidFill>
                            <a:schemeClr val="bg1">
                              <a:lumMod val="50000"/>
                            </a:schemeClr>
                          </a:solidFill>
                        </a:rPr>
                        <a:t>ANSWER CHOICES</a:t>
                      </a:r>
                    </a:p>
                  </a:txBody>
                  <a:tcPr marL="56519" marR="56519" marT="28259" marB="28259">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800" b="0" dirty="0">
                          <a:solidFill>
                            <a:schemeClr val="bg1">
                              <a:lumMod val="50000"/>
                            </a:schemeClr>
                          </a:solidFill>
                        </a:rPr>
                        <a:t>RESPONSES</a:t>
                      </a:r>
                    </a:p>
                  </a:txBody>
                  <a:tcPr marL="56519" marR="56519" marT="28259" marB="28259">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800" dirty="0"/>
                    </a:p>
                  </a:txBody>
                  <a:tcPr marL="56519" marR="56519" marT="28259" marB="28259">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227458">
                <a:tc>
                  <a:txBody>
                    <a:bodyPr/>
                    <a:lstStyle/>
                    <a:p>
                      <a:pPr algn="l"/>
                      <a:r>
                        <a:rPr lang="en-US" sz="800" b="0" dirty="0">
                          <a:solidFill>
                            <a:schemeClr val="bg1">
                              <a:lumMod val="50000"/>
                            </a:schemeClr>
                          </a:solidFill>
                        </a:rPr>
                        <a:t>Low tax rate</a:t>
                      </a:r>
                    </a:p>
                  </a:txBody>
                  <a:tcPr marL="56519" marR="56519" marT="28259" marB="28259">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8.92%</a:t>
                      </a:r>
                    </a:p>
                  </a:txBody>
                  <a:tcPr marL="56519" marR="56519" marT="28259" marB="28259">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28</a:t>
                      </a:r>
                    </a:p>
                  </a:txBody>
                  <a:tcPr marL="56519" marR="56519" marT="28259" marB="28259">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227458">
                <a:tc>
                  <a:txBody>
                    <a:bodyPr/>
                    <a:lstStyle/>
                    <a:p>
                      <a:pPr algn="l"/>
                      <a:r>
                        <a:rPr lang="en-US" sz="800" b="0" dirty="0">
                          <a:solidFill>
                            <a:schemeClr val="bg1">
                              <a:lumMod val="50000"/>
                            </a:schemeClr>
                          </a:solidFill>
                        </a:rPr>
                        <a:t>Affordable housing</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20.06%</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63</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27458">
                <a:tc>
                  <a:txBody>
                    <a:bodyPr/>
                    <a:lstStyle/>
                    <a:p>
                      <a:pPr algn="l"/>
                      <a:r>
                        <a:rPr lang="en-US" sz="800" b="0" dirty="0">
                          <a:solidFill>
                            <a:schemeClr val="bg1">
                              <a:lumMod val="50000"/>
                            </a:schemeClr>
                          </a:solidFill>
                        </a:rPr>
                        <a:t>Small town character</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69.75%</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219</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227458">
                <a:tc>
                  <a:txBody>
                    <a:bodyPr/>
                    <a:lstStyle/>
                    <a:p>
                      <a:pPr algn="l"/>
                      <a:r>
                        <a:rPr lang="en-US" sz="800" b="0" dirty="0">
                          <a:solidFill>
                            <a:schemeClr val="bg1">
                              <a:lumMod val="50000"/>
                            </a:schemeClr>
                          </a:solidFill>
                        </a:rPr>
                        <a:t>Family ties</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44.27%</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139</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27458">
                <a:tc>
                  <a:txBody>
                    <a:bodyPr/>
                    <a:lstStyle/>
                    <a:p>
                      <a:pPr algn="l"/>
                      <a:r>
                        <a:rPr lang="en-US" sz="800" b="0" dirty="0">
                          <a:solidFill>
                            <a:schemeClr val="bg1">
                              <a:lumMod val="50000"/>
                            </a:schemeClr>
                          </a:solidFill>
                        </a:rPr>
                        <a:t>Low crime rate</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41.72%</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131</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27458">
                <a:tc>
                  <a:txBody>
                    <a:bodyPr/>
                    <a:lstStyle/>
                    <a:p>
                      <a:pPr algn="l"/>
                      <a:r>
                        <a:rPr lang="en-US" sz="800" b="0" dirty="0">
                          <a:solidFill>
                            <a:schemeClr val="bg1">
                              <a:lumMod val="50000"/>
                            </a:schemeClr>
                          </a:solidFill>
                        </a:rPr>
                        <a:t>Convenience to work</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35.99%</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113</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227458">
                <a:tc>
                  <a:txBody>
                    <a:bodyPr/>
                    <a:lstStyle/>
                    <a:p>
                      <a:pPr algn="l"/>
                      <a:r>
                        <a:rPr lang="en-US" sz="800" b="0" dirty="0">
                          <a:solidFill>
                            <a:schemeClr val="bg1">
                              <a:lumMod val="50000"/>
                            </a:schemeClr>
                          </a:solidFill>
                        </a:rPr>
                        <a:t>Access to highways</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14.33%</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45</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227458">
                <a:tc>
                  <a:txBody>
                    <a:bodyPr/>
                    <a:lstStyle/>
                    <a:p>
                      <a:pPr algn="l"/>
                      <a:r>
                        <a:rPr lang="en-US" sz="800" b="0" dirty="0">
                          <a:solidFill>
                            <a:schemeClr val="bg1">
                              <a:lumMod val="50000"/>
                            </a:schemeClr>
                          </a:solidFill>
                        </a:rPr>
                        <a:t>Open spaces</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21.66%</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68</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r h="227458">
                <a:tc>
                  <a:txBody>
                    <a:bodyPr/>
                    <a:lstStyle/>
                    <a:p>
                      <a:pPr algn="l"/>
                      <a:r>
                        <a:rPr lang="en-US" sz="800" b="0" dirty="0">
                          <a:solidFill>
                            <a:schemeClr val="bg1">
                              <a:lumMod val="50000"/>
                            </a:schemeClr>
                          </a:solidFill>
                        </a:rPr>
                        <a:t>School system</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18.15%</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57</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9"/>
                  </a:ext>
                </a:extLst>
              </a:tr>
              <a:tr h="227458">
                <a:tc>
                  <a:txBody>
                    <a:bodyPr/>
                    <a:lstStyle/>
                    <a:p>
                      <a:pPr algn="l"/>
                      <a:r>
                        <a:rPr lang="en-US" sz="800" b="0" dirty="0">
                          <a:solidFill>
                            <a:schemeClr val="bg1">
                              <a:lumMod val="50000"/>
                            </a:schemeClr>
                          </a:solidFill>
                        </a:rPr>
                        <a:t>Historic resources</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2.87%</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9</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0"/>
                  </a:ext>
                </a:extLst>
              </a:tr>
              <a:tr h="227458">
                <a:tc>
                  <a:txBody>
                    <a:bodyPr/>
                    <a:lstStyle/>
                    <a:p>
                      <a:pPr algn="l"/>
                      <a:r>
                        <a:rPr lang="en-US" sz="800" b="0" dirty="0">
                          <a:solidFill>
                            <a:schemeClr val="bg1">
                              <a:lumMod val="50000"/>
                            </a:schemeClr>
                          </a:solidFill>
                        </a:rPr>
                        <a:t>Recreation opportunities</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6.69%</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21</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1"/>
                  </a:ext>
                </a:extLst>
              </a:tr>
              <a:tr h="227458">
                <a:tc>
                  <a:txBody>
                    <a:bodyPr/>
                    <a:lstStyle/>
                    <a:p>
                      <a:pPr algn="l"/>
                      <a:r>
                        <a:rPr lang="en-US" sz="800" b="0" dirty="0">
                          <a:solidFill>
                            <a:schemeClr val="bg1">
                              <a:lumMod val="50000"/>
                            </a:schemeClr>
                          </a:solidFill>
                        </a:rPr>
                        <a:t>Community activities</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15.29%</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48</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2"/>
                  </a:ext>
                </a:extLst>
              </a:tr>
              <a:tr h="227458">
                <a:tc>
                  <a:txBody>
                    <a:bodyPr/>
                    <a:lstStyle/>
                    <a:p>
                      <a:pPr algn="l"/>
                      <a:r>
                        <a:rPr lang="en-US" sz="800" b="0" dirty="0">
                          <a:solidFill>
                            <a:schemeClr val="bg1">
                              <a:lumMod val="50000"/>
                            </a:schemeClr>
                          </a:solidFill>
                        </a:rPr>
                        <a:t>Employment opportunities</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6.37%</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20</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3"/>
                  </a:ext>
                </a:extLst>
              </a:tr>
              <a:tr h="227458">
                <a:tc>
                  <a:txBody>
                    <a:bodyPr/>
                    <a:lstStyle/>
                    <a:p>
                      <a:pPr algn="l"/>
                      <a:r>
                        <a:rPr lang="en-US" sz="800" b="0" dirty="0">
                          <a:solidFill>
                            <a:schemeClr val="bg1">
                              <a:lumMod val="50000"/>
                            </a:schemeClr>
                          </a:solidFill>
                        </a:rPr>
                        <a:t>Convenience to services</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12.42%</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39</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4"/>
                  </a:ext>
                </a:extLst>
              </a:tr>
              <a:tr h="227458">
                <a:tc>
                  <a:txBody>
                    <a:bodyPr/>
                    <a:lstStyle/>
                    <a:p>
                      <a:pPr algn="l"/>
                      <a:r>
                        <a:rPr lang="en-US" sz="800" b="0" dirty="0">
                          <a:solidFill>
                            <a:schemeClr val="bg1">
                              <a:lumMod val="50000"/>
                            </a:schemeClr>
                          </a:solidFill>
                        </a:rPr>
                        <a:t>Available land for farming</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5.73%</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5"/>
                  </a:ext>
                </a:extLst>
              </a:tr>
              <a:tr h="227458">
                <a:tc>
                  <a:txBody>
                    <a:bodyPr/>
                    <a:lstStyle/>
                    <a:p>
                      <a:pPr algn="l"/>
                      <a:r>
                        <a:rPr lang="en-US" sz="800" b="0" dirty="0">
                          <a:solidFill>
                            <a:schemeClr val="bg1">
                              <a:lumMod val="50000"/>
                            </a:schemeClr>
                          </a:solidFill>
                        </a:rPr>
                        <a:t>Other (please specify)</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5.41%</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17</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6"/>
                  </a:ext>
                </a:extLst>
              </a:tr>
              <a:tr h="188395">
                <a:tc>
                  <a:txBody>
                    <a:bodyPr/>
                    <a:lstStyle/>
                    <a:p>
                      <a:pPr algn="l"/>
                      <a:r>
                        <a:rPr lang="en-US" sz="800" b="0" dirty="0">
                          <a:solidFill>
                            <a:schemeClr val="bg1">
                              <a:lumMod val="50000"/>
                            </a:schemeClr>
                          </a:solidFill>
                        </a:rPr>
                        <a:t>TOTAL</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800" dirty="0"/>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800" b="0" dirty="0">
                          <a:solidFill>
                            <a:schemeClr val="bg1">
                              <a:lumMod val="50000"/>
                            </a:schemeClr>
                          </a:solidFill>
                        </a:rPr>
                        <a:t>1035</a:t>
                      </a:r>
                    </a:p>
                  </a:txBody>
                  <a:tcPr marL="56519" marR="56519" marT="28259" marB="28259">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Q6: What do you find undesirable about living in Gratiot County? Please select your top 3 responses.</a:t>
            </a:r>
            <a:endParaRPr dirty="0"/>
          </a:p>
        </p:txBody>
      </p:sp>
      <p:sp>
        <p:nvSpPr>
          <p:cNvPr id="3" name="Title"/>
          <p:cNvSpPr>
            <a:spLocks noGrp="1"/>
          </p:cNvSpPr>
          <p:nvPr>
            <p:ph type="body" sz="quarter" idx="14"/>
          </p:nvPr>
        </p:nvSpPr>
        <p:spPr/>
        <p:txBody>
          <a:bodyPr>
            <a:normAutofit lnSpcReduction="10000"/>
          </a:bodyPr>
          <a:lstStyle/>
          <a:p>
            <a:r>
              <a:rPr lang="en-GB" dirty="0"/>
              <a:t>Answered: 314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Data slides">
  <a:themeElements>
    <a:clrScheme name="Custom 93">
      <a:dk1>
        <a:srgbClr val="333333"/>
      </a:dk1>
      <a:lt1>
        <a:sysClr val="window" lastClr="FFFFFF"/>
      </a:lt1>
      <a:dk2>
        <a:srgbClr val="666666"/>
      </a:dk2>
      <a:lt2>
        <a:srgbClr val="EEECE1"/>
      </a:lt2>
      <a:accent1>
        <a:srgbClr val="00BF6F"/>
      </a:accent1>
      <a:accent2>
        <a:srgbClr val="507CB6"/>
      </a:accent2>
      <a:accent3>
        <a:srgbClr val="F9BE00"/>
      </a:accent3>
      <a:accent4>
        <a:srgbClr val="6BC8CD"/>
      </a:accent4>
      <a:accent5>
        <a:srgbClr val="EA854B"/>
      </a:accent5>
      <a:accent6>
        <a:srgbClr val="7D5E8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36048e9-e659-43fa-9855-bb889865efda" xsi:nil="true"/>
    <lcf76f155ced4ddcb4097134ff3c332f xmlns="6fdc964d-f7ce-47f8-bbb2-7134beddf760">
      <Terms xmlns="http://schemas.microsoft.com/office/infopath/2007/PartnerControls"/>
    </lcf76f155ced4ddcb4097134ff3c332f>
    <SharedWithUsers xmlns="a36048e9-e659-43fa-9855-bb889865efda">
      <UserInfo>
        <DisplayName>avantini cibplanning.com</DisplayName>
        <AccountId>16</AccountId>
        <AccountType/>
      </UserInfo>
      <UserInfo>
        <DisplayName>sprague cibplanning.com</DisplayName>
        <AccountId>13</AccountId>
        <AccountType/>
      </UserInfo>
      <UserInfo>
        <DisplayName>Mark Gorbett</DisplayName>
        <AccountId>91</AccountId>
        <AccountType/>
      </UserInfo>
      <UserInfo>
        <DisplayName>Elena Moeller-Younger</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B8E6358AADBF43B5B121F8FC9C086B" ma:contentTypeVersion="15" ma:contentTypeDescription="Create a new document." ma:contentTypeScope="" ma:versionID="f9ec0e99746b365ad5aa2ff420acd9d8">
  <xsd:schema xmlns:xsd="http://www.w3.org/2001/XMLSchema" xmlns:xs="http://www.w3.org/2001/XMLSchema" xmlns:p="http://schemas.microsoft.com/office/2006/metadata/properties" xmlns:ns2="6fdc964d-f7ce-47f8-bbb2-7134beddf760" xmlns:ns3="a36048e9-e659-43fa-9855-bb889865efda" targetNamespace="http://schemas.microsoft.com/office/2006/metadata/properties" ma:root="true" ma:fieldsID="831ac215134770c381ac1deda9c88918" ns2:_="" ns3:_="">
    <xsd:import namespace="6fdc964d-f7ce-47f8-bbb2-7134beddf760"/>
    <xsd:import namespace="a36048e9-e659-43fa-9855-bb889865efd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c964d-f7ce-47f8-bbb2-7134beddf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66a850a-3d92-4f3f-86fd-c74a2bc255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6048e9-e659-43fa-9855-bb889865efd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1e893ea-0653-4f19-886d-eefaf69fbf93}" ma:internalName="TaxCatchAll" ma:showField="CatchAllData" ma:web="a36048e9-e659-43fa-9855-bb889865efd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D1EAC3-9392-45E8-829C-3CF73800EFC0}">
  <ds:schemaRefs>
    <ds:schemaRef ds:uri="http://schemas.microsoft.com/sharepoint/v3/contenttype/forms"/>
  </ds:schemaRefs>
</ds:datastoreItem>
</file>

<file path=customXml/itemProps2.xml><?xml version="1.0" encoding="utf-8"?>
<ds:datastoreItem xmlns:ds="http://schemas.openxmlformats.org/officeDocument/2006/customXml" ds:itemID="{8E9E0C35-C375-4A5B-8A64-D93391931AEE}">
  <ds:schemaRefs>
    <ds:schemaRef ds:uri="http://schemas.microsoft.com/office/2006/metadata/properties"/>
    <ds:schemaRef ds:uri="http://schemas.microsoft.com/office/infopath/2007/PartnerControls"/>
    <ds:schemaRef ds:uri="a36048e9-e659-43fa-9855-bb889865efda"/>
    <ds:schemaRef ds:uri="6fdc964d-f7ce-47f8-bbb2-7134beddf760"/>
  </ds:schemaRefs>
</ds:datastoreItem>
</file>

<file path=customXml/itemProps3.xml><?xml version="1.0" encoding="utf-8"?>
<ds:datastoreItem xmlns:ds="http://schemas.openxmlformats.org/officeDocument/2006/customXml" ds:itemID="{5A59DE70-D756-4743-BE2C-3360D634B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c964d-f7ce-47f8-bbb2-7134beddf760"/>
    <ds:schemaRef ds:uri="a36048e9-e659-43fa-9855-bb889865e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978</TotalTime>
  <Words>2109</Words>
  <Application>Microsoft Office PowerPoint</Application>
  <PresentationFormat>On-screen Show (16:9)</PresentationFormat>
  <Paragraphs>494</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National2</vt:lpstr>
      <vt:lpstr>Data slides</vt:lpstr>
      <vt:lpstr>PowerPoint Presentation</vt:lpstr>
      <vt:lpstr>Q1: How long have you lived in Gratiot County?</vt:lpstr>
      <vt:lpstr>Q1: How long have you lived in Gratiot County?</vt:lpstr>
      <vt:lpstr>Q2: Where do you live within Gratiot County?</vt:lpstr>
      <vt:lpstr>Q3: Is your place of employment located within Gratiot County?</vt:lpstr>
      <vt:lpstr>Q4: If you do work in Gratiot County, what industry do you work in?</vt:lpstr>
      <vt:lpstr>Q5: What do you like about living in Gratiot County? Please select your top 3 responses.</vt:lpstr>
      <vt:lpstr>Q5: What do you like about living in Gratiot County? Please select your top 3 responses.</vt:lpstr>
      <vt:lpstr>Q6: What do you find undesirable about living in Gratiot County? Please select your top 3 responses.</vt:lpstr>
      <vt:lpstr>Q6: What do you find undesirable about living in Gratiot County? Please select your top 3 responses.</vt:lpstr>
      <vt:lpstr>Q7: The Master Plan Team is examining the following topics. Please indicate their importance to you.</vt:lpstr>
      <vt:lpstr>PowerPoint Presentation</vt:lpstr>
      <vt:lpstr>Q8: What types of recreational opportunities would you like to see more of in Gratiot County? (You can check more than one.)</vt:lpstr>
      <vt:lpstr>Q9: What types of housing do you think Gratiot County needs more of? (You can check more than one.)</vt:lpstr>
      <vt:lpstr>Q10: How satisfied are you with the County's access to internet services?</vt:lpstr>
      <vt:lpstr>Q11: Should the County continue to support alternative energy development to diversify power generation?</vt:lpstr>
      <vt:lpstr>Q12: If yes, what type?</vt:lpstr>
      <vt:lpstr>Q13: Where do you think alternative energy facilities should be located? (You can check more than one.)</vt:lpstr>
      <vt:lpstr>Q14: What do you see as the benefit(s) of encouraging business/industrial development in the County? (You can check more than one.)</vt:lpstr>
      <vt:lpstr>Q15: What do you see as the disadvantage(s) of encouraging economic development? (You can check more than one.)</vt:lpstr>
      <vt:lpstr>Q16: Of the options below, what are the challenges facing Gratiot County as it works to improve jobs and economic growth? (Please rank from least challenging to most challenging)</vt:lpstr>
      <vt:lpstr>PowerPoint Presentation</vt:lpstr>
      <vt:lpstr>Q17: What does effective economic development mean to you? (Please rank the following by order of importance, with 1 being most important)</vt:lpstr>
      <vt:lpstr>Q17: What does effective economic development mean to you? (Please rank the following by order of importance, with 1 being most important)</vt:lpstr>
      <vt:lpstr>Q18: Please indicate how important you feel about each of these topics from not important to extremely important.</vt:lpstr>
      <vt:lpstr>PowerPoint Presentation</vt:lpstr>
      <vt:lpstr>Q18: Please indicate how important you feel about each of these topics from not important to extremely important. *Scores represent a weighted average. Higher score=more importance</vt:lpstr>
      <vt:lpstr>PowerPoint Presentation</vt:lpstr>
      <vt:lpstr>PowerPoint Presentation</vt:lpstr>
      <vt:lpstr>Q19: In the previous version of the Master Plan, the following goals were identified as important. Please rank the goals that you think are the most important to Gratiot County today. (Please rank the following by order of importance, with 1 being the most important)</vt:lpstr>
      <vt:lpstr>Q19: In the previous version of the Master Plan, the following goals were identified as important. Please rank the goals that you think are the most important to Gratiot County today. (Please rank the following by order of importance, with 1 being the most important)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Elena Moeller-Younger</cp:lastModifiedBy>
  <cp:revision>1</cp:revision>
  <dcterms:modified xsi:type="dcterms:W3CDTF">2024-01-17T14:12:32Z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0x0101000AB8E6358AADBF43B5B121F8FC9C086B</vt:lpwstr>
  </property>
  <property fmtid="{D5CDD505-2E9C-101B-9397-08002B2CF9AE}" pid="3" name="MediaServiceImageTags">
    <vt:lpwstr/>
  </property>
</Properties>
</file>